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handoutMasterIdLst>
    <p:handoutMasterId r:id="rId61"/>
  </p:handoutMasterIdLst>
  <p:sldIdLst>
    <p:sldId id="256" r:id="rId3"/>
    <p:sldId id="405" r:id="rId4"/>
    <p:sldId id="3051" r:id="rId5"/>
    <p:sldId id="3050" r:id="rId6"/>
    <p:sldId id="3052" r:id="rId7"/>
    <p:sldId id="3046" r:id="rId8"/>
    <p:sldId id="375" r:id="rId9"/>
    <p:sldId id="376" r:id="rId10"/>
    <p:sldId id="3047" r:id="rId11"/>
    <p:sldId id="283" r:id="rId12"/>
    <p:sldId id="434" r:id="rId13"/>
    <p:sldId id="377" r:id="rId14"/>
    <p:sldId id="389" r:id="rId15"/>
    <p:sldId id="3053" r:id="rId16"/>
    <p:sldId id="1201" r:id="rId17"/>
    <p:sldId id="284" r:id="rId18"/>
    <p:sldId id="3032" r:id="rId19"/>
    <p:sldId id="3036" r:id="rId20"/>
    <p:sldId id="3038" r:id="rId21"/>
    <p:sldId id="1205" r:id="rId22"/>
    <p:sldId id="1203" r:id="rId23"/>
    <p:sldId id="1206" r:id="rId24"/>
    <p:sldId id="1207" r:id="rId25"/>
    <p:sldId id="1164" r:id="rId26"/>
    <p:sldId id="1183" r:id="rId27"/>
    <p:sldId id="3031" r:id="rId28"/>
    <p:sldId id="3039" r:id="rId29"/>
    <p:sldId id="1202" r:id="rId30"/>
    <p:sldId id="419" r:id="rId31"/>
    <p:sldId id="553" r:id="rId32"/>
    <p:sldId id="1204" r:id="rId33"/>
    <p:sldId id="3040" r:id="rId34"/>
    <p:sldId id="516" r:id="rId35"/>
    <p:sldId id="518" r:id="rId36"/>
    <p:sldId id="555" r:id="rId37"/>
    <p:sldId id="520" r:id="rId38"/>
    <p:sldId id="522" r:id="rId39"/>
    <p:sldId id="557" r:id="rId40"/>
    <p:sldId id="525" r:id="rId41"/>
    <p:sldId id="527" r:id="rId42"/>
    <p:sldId id="559" r:id="rId43"/>
    <p:sldId id="562" r:id="rId44"/>
    <p:sldId id="485" r:id="rId45"/>
    <p:sldId id="3041" r:id="rId46"/>
    <p:sldId id="3042" r:id="rId47"/>
    <p:sldId id="3043" r:id="rId48"/>
    <p:sldId id="3048" r:id="rId49"/>
    <p:sldId id="1197" r:id="rId50"/>
    <p:sldId id="3049" r:id="rId51"/>
    <p:sldId id="3057" r:id="rId52"/>
    <p:sldId id="3054" r:id="rId53"/>
    <p:sldId id="280" r:id="rId54"/>
    <p:sldId id="270" r:id="rId55"/>
    <p:sldId id="275" r:id="rId56"/>
    <p:sldId id="282" r:id="rId57"/>
    <p:sldId id="3033" r:id="rId58"/>
    <p:sldId id="3034"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712" autoAdjust="0"/>
  </p:normalViewPr>
  <p:slideViewPr>
    <p:cSldViewPr>
      <p:cViewPr varScale="1">
        <p:scale>
          <a:sx n="109" d="100"/>
          <a:sy n="109" d="100"/>
        </p:scale>
        <p:origin x="2264" y="192"/>
      </p:cViewPr>
      <p:guideLst>
        <p:guide orient="horz" pos="2160"/>
        <p:guide pos="2880"/>
      </p:guideLst>
    </p:cSldViewPr>
  </p:slideViewPr>
  <p:notesTextViewPr>
    <p:cViewPr>
      <p:scale>
        <a:sx n="1" d="1"/>
        <a:sy n="1" d="1"/>
      </p:scale>
      <p:origin x="0" y="0"/>
    </p:cViewPr>
  </p:notesTextViewPr>
  <p:sorterViewPr>
    <p:cViewPr>
      <p:scale>
        <a:sx n="100" d="100"/>
        <a:sy n="100" d="100"/>
      </p:scale>
      <p:origin x="0" y="-5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DC67EE-0E5A-44D3-A605-F50672F99E15}" type="slidenum">
              <a:rPr lang="en-US" smtClean="0"/>
              <a:t>‹#›</a:t>
            </a:fld>
            <a:endParaRPr lang="en-US"/>
          </a:p>
        </p:txBody>
      </p:sp>
    </p:spTree>
    <p:extLst>
      <p:ext uri="{BB962C8B-B14F-4D97-AF65-F5344CB8AC3E}">
        <p14:creationId xmlns:p14="http://schemas.microsoft.com/office/powerpoint/2010/main" val="120993331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14E547-155C-4350-9DF2-41E6C2022FA1}" type="slidenum">
              <a:rPr lang="en-US" smtClean="0"/>
              <a:t>‹#›</a:t>
            </a:fld>
            <a:endParaRPr lang="en-US"/>
          </a:p>
        </p:txBody>
      </p:sp>
    </p:spTree>
    <p:extLst>
      <p:ext uri="{BB962C8B-B14F-4D97-AF65-F5344CB8AC3E}">
        <p14:creationId xmlns:p14="http://schemas.microsoft.com/office/powerpoint/2010/main" val="312138378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6</a:t>
            </a:fld>
            <a:endParaRPr lang="en-US"/>
          </a:p>
        </p:txBody>
      </p:sp>
    </p:spTree>
    <p:extLst>
      <p:ext uri="{BB962C8B-B14F-4D97-AF65-F5344CB8AC3E}">
        <p14:creationId xmlns:p14="http://schemas.microsoft.com/office/powerpoint/2010/main" val="616161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117DCBC-AE0A-4283-AF9E-3330726A4E67}" type="slidenum">
              <a:rPr lang="en-US" smtClean="0"/>
              <a:t>30</a:t>
            </a:fld>
            <a:endParaRPr lang="en-US"/>
          </a:p>
        </p:txBody>
      </p:sp>
    </p:spTree>
    <p:extLst>
      <p:ext uri="{BB962C8B-B14F-4D97-AF65-F5344CB8AC3E}">
        <p14:creationId xmlns:p14="http://schemas.microsoft.com/office/powerpoint/2010/main" val="267469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31</a:t>
            </a:fld>
            <a:endParaRPr lang="en-US"/>
          </a:p>
        </p:txBody>
      </p:sp>
    </p:spTree>
    <p:extLst>
      <p:ext uri="{BB962C8B-B14F-4D97-AF65-F5344CB8AC3E}">
        <p14:creationId xmlns:p14="http://schemas.microsoft.com/office/powerpoint/2010/main" val="351529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32</a:t>
            </a:fld>
            <a:endParaRPr lang="en-US"/>
          </a:p>
        </p:txBody>
      </p:sp>
    </p:spTree>
    <p:extLst>
      <p:ext uri="{BB962C8B-B14F-4D97-AF65-F5344CB8AC3E}">
        <p14:creationId xmlns:p14="http://schemas.microsoft.com/office/powerpoint/2010/main" val="176887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33</a:t>
            </a:fld>
            <a:endParaRPr lang="en-US"/>
          </a:p>
        </p:txBody>
      </p:sp>
    </p:spTree>
    <p:extLst>
      <p:ext uri="{BB962C8B-B14F-4D97-AF65-F5344CB8AC3E}">
        <p14:creationId xmlns:p14="http://schemas.microsoft.com/office/powerpoint/2010/main" val="379537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34</a:t>
            </a:fld>
            <a:endParaRPr lang="en-US"/>
          </a:p>
        </p:txBody>
      </p:sp>
    </p:spTree>
    <p:extLst>
      <p:ext uri="{BB962C8B-B14F-4D97-AF65-F5344CB8AC3E}">
        <p14:creationId xmlns:p14="http://schemas.microsoft.com/office/powerpoint/2010/main" val="1200112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69CD07-BA51-40E4-A2BF-FEC96DAED7BB}" type="slidenum">
              <a:rPr lang="en-US" smtClean="0"/>
              <a:t>35</a:t>
            </a:fld>
            <a:endParaRPr lang="en-US"/>
          </a:p>
        </p:txBody>
      </p:sp>
    </p:spTree>
    <p:extLst>
      <p:ext uri="{BB962C8B-B14F-4D97-AF65-F5344CB8AC3E}">
        <p14:creationId xmlns:p14="http://schemas.microsoft.com/office/powerpoint/2010/main" val="2563907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36</a:t>
            </a:fld>
            <a:endParaRPr lang="en-US"/>
          </a:p>
        </p:txBody>
      </p:sp>
    </p:spTree>
    <p:extLst>
      <p:ext uri="{BB962C8B-B14F-4D97-AF65-F5344CB8AC3E}">
        <p14:creationId xmlns:p14="http://schemas.microsoft.com/office/powerpoint/2010/main" val="254765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37</a:t>
            </a:fld>
            <a:endParaRPr lang="en-US"/>
          </a:p>
        </p:txBody>
      </p:sp>
    </p:spTree>
    <p:extLst>
      <p:ext uri="{BB962C8B-B14F-4D97-AF65-F5344CB8AC3E}">
        <p14:creationId xmlns:p14="http://schemas.microsoft.com/office/powerpoint/2010/main" val="258168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5117DCBC-AE0A-4283-AF9E-3330726A4E67}" type="slidenum">
              <a:rPr lang="en-US" smtClean="0"/>
              <a:t>38</a:t>
            </a:fld>
            <a:endParaRPr lang="en-US"/>
          </a:p>
        </p:txBody>
      </p:sp>
    </p:spTree>
    <p:extLst>
      <p:ext uri="{BB962C8B-B14F-4D97-AF65-F5344CB8AC3E}">
        <p14:creationId xmlns:p14="http://schemas.microsoft.com/office/powerpoint/2010/main" val="294999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69CD07-BA51-40E4-A2BF-FEC96DAED7BB}" type="slidenum">
              <a:rPr lang="en-US" smtClean="0"/>
              <a:t>40</a:t>
            </a:fld>
            <a:endParaRPr lang="en-US"/>
          </a:p>
        </p:txBody>
      </p:sp>
    </p:spTree>
    <p:extLst>
      <p:ext uri="{BB962C8B-B14F-4D97-AF65-F5344CB8AC3E}">
        <p14:creationId xmlns:p14="http://schemas.microsoft.com/office/powerpoint/2010/main" val="64713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9</a:t>
            </a:fld>
            <a:endParaRPr lang="en-US"/>
          </a:p>
        </p:txBody>
      </p:sp>
    </p:spTree>
    <p:extLst>
      <p:ext uri="{BB962C8B-B14F-4D97-AF65-F5344CB8AC3E}">
        <p14:creationId xmlns:p14="http://schemas.microsoft.com/office/powerpoint/2010/main" val="344814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43</a:t>
            </a:fld>
            <a:endParaRPr lang="en-US"/>
          </a:p>
        </p:txBody>
      </p:sp>
    </p:spTree>
    <p:extLst>
      <p:ext uri="{BB962C8B-B14F-4D97-AF65-F5344CB8AC3E}">
        <p14:creationId xmlns:p14="http://schemas.microsoft.com/office/powerpoint/2010/main" val="937712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46</a:t>
            </a:fld>
            <a:endParaRPr lang="en-US"/>
          </a:p>
        </p:txBody>
      </p:sp>
    </p:spTree>
    <p:extLst>
      <p:ext uri="{BB962C8B-B14F-4D97-AF65-F5344CB8AC3E}">
        <p14:creationId xmlns:p14="http://schemas.microsoft.com/office/powerpoint/2010/main" val="57206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7DCBC-AE0A-4283-AF9E-3330726A4E67}" type="slidenum">
              <a:rPr lang="en-US" smtClean="0"/>
              <a:t>49</a:t>
            </a:fld>
            <a:endParaRPr lang="en-US"/>
          </a:p>
        </p:txBody>
      </p:sp>
    </p:spTree>
    <p:extLst>
      <p:ext uri="{BB962C8B-B14F-4D97-AF65-F5344CB8AC3E}">
        <p14:creationId xmlns:p14="http://schemas.microsoft.com/office/powerpoint/2010/main" val="1939448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51</a:t>
            </a:fld>
            <a:endParaRPr lang="en-US"/>
          </a:p>
        </p:txBody>
      </p:sp>
    </p:spTree>
    <p:extLst>
      <p:ext uri="{BB962C8B-B14F-4D97-AF65-F5344CB8AC3E}">
        <p14:creationId xmlns:p14="http://schemas.microsoft.com/office/powerpoint/2010/main" val="3962483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7DCBC-AE0A-4283-AF9E-3330726A4E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74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6955BC-27F1-734D-B3F1-27A178CD37B8}" type="slidenum">
              <a:rPr lang="en-US" smtClean="0"/>
              <a:pPr>
                <a:defRPr/>
              </a:pPr>
              <a:t>10</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54789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11</a:t>
            </a:fld>
            <a:endParaRPr lang="en-US"/>
          </a:p>
        </p:txBody>
      </p:sp>
    </p:spTree>
    <p:extLst>
      <p:ext uri="{BB962C8B-B14F-4D97-AF65-F5344CB8AC3E}">
        <p14:creationId xmlns:p14="http://schemas.microsoft.com/office/powerpoint/2010/main" val="199310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characters per ambulatory progress note in U.S. and international health systems.</a:t>
            </a:r>
          </a:p>
          <a:p>
            <a:endParaRPr lang="en-US" dirty="0"/>
          </a:p>
          <a:p>
            <a:r>
              <a:rPr lang="en-US" dirty="0"/>
              <a:t>Column height represents number of organizations. Dark columns represent 13 organizations outside the United States (140 000 notes from Canada, the United Kingdom, Australia, the Netherlands, Denmark, the United Arab Emirates, and Singapore). Light columns represent 254 organizations in the United States (10 million notes).</a:t>
            </a:r>
          </a:p>
          <a:p>
            <a:r>
              <a:rPr lang="en-US" dirty="0"/>
              <a:t> </a:t>
            </a:r>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12</a:t>
            </a:fld>
            <a:endParaRPr lang="en-US"/>
          </a:p>
        </p:txBody>
      </p:sp>
    </p:spTree>
    <p:extLst>
      <p:ext uri="{BB962C8B-B14F-4D97-AF65-F5344CB8AC3E}">
        <p14:creationId xmlns:p14="http://schemas.microsoft.com/office/powerpoint/2010/main" val="1005290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14</a:t>
            </a:fld>
            <a:endParaRPr lang="en-US"/>
          </a:p>
        </p:txBody>
      </p:sp>
    </p:spTree>
    <p:extLst>
      <p:ext uri="{BB962C8B-B14F-4D97-AF65-F5344CB8AC3E}">
        <p14:creationId xmlns:p14="http://schemas.microsoft.com/office/powerpoint/2010/main" val="151182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E25EA9-F4BF-4356-B7A4-F98F8D68B022}" type="slidenum">
              <a:rPr lang="en-US" smtClean="0"/>
              <a:t>25</a:t>
            </a:fld>
            <a:endParaRPr lang="en-US"/>
          </a:p>
        </p:txBody>
      </p:sp>
    </p:spTree>
    <p:extLst>
      <p:ext uri="{BB962C8B-B14F-4D97-AF65-F5344CB8AC3E}">
        <p14:creationId xmlns:p14="http://schemas.microsoft.com/office/powerpoint/2010/main" val="3739406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8E57DCF-D6E4-47F3-A8C3-00675499DF08}" type="slidenum">
              <a:rPr lang="en-US" smtClean="0"/>
              <a:t>26</a:t>
            </a:fld>
            <a:endParaRPr lang="en-US"/>
          </a:p>
        </p:txBody>
      </p:sp>
      <p:sp>
        <p:nvSpPr>
          <p:cNvPr id="5" name="Footer Placeholder 4">
            <a:extLst>
              <a:ext uri="{FF2B5EF4-FFF2-40B4-BE49-F238E27FC236}">
                <a16:creationId xmlns:a16="http://schemas.microsoft.com/office/drawing/2014/main" id="{4D09B7B2-D06C-4A8C-9011-B0872D4DB4EA}"/>
              </a:ext>
            </a:extLst>
          </p:cNvPr>
          <p:cNvSpPr>
            <a:spLocks noGrp="1"/>
          </p:cNvSpPr>
          <p:nvPr>
            <p:ph type="ftr" sz="quarter" idx="4"/>
          </p:nvPr>
        </p:nvSpPr>
        <p:spPr/>
        <p:txBody>
          <a:bodyPr/>
          <a:lstStyle/>
          <a:p>
            <a:r>
              <a:rPr lang="en-US"/>
              <a:t>READE.ai</a:t>
            </a:r>
          </a:p>
        </p:txBody>
      </p:sp>
    </p:spTree>
    <p:extLst>
      <p:ext uri="{BB962C8B-B14F-4D97-AF65-F5344CB8AC3E}">
        <p14:creationId xmlns:p14="http://schemas.microsoft.com/office/powerpoint/2010/main" val="358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F714E547-155C-4350-9DF2-41E6C2022FA1}" type="slidenum">
              <a:rPr lang="en-US" smtClean="0"/>
              <a:t>29</a:t>
            </a:fld>
            <a:endParaRPr lang="en-US"/>
          </a:p>
        </p:txBody>
      </p:sp>
    </p:spTree>
    <p:extLst>
      <p:ext uri="{BB962C8B-B14F-4D97-AF65-F5344CB8AC3E}">
        <p14:creationId xmlns:p14="http://schemas.microsoft.com/office/powerpoint/2010/main" val="265327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BD4EFCD-F956-4E4B-ACC3-A42F1E9CFE00}"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351630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D4EFCD-F956-4E4B-ACC3-A42F1E9CFE00}"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247935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D4EFCD-F956-4E4B-ACC3-A42F1E9CFE00}"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649082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536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789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285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804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550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4759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3986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499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D4EFCD-F956-4E4B-ACC3-A42F1E9CFE00}"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4036291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504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812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8730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07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4EFCD-F956-4E4B-ACC3-A42F1E9CFE00}"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9612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4EFCD-F956-4E4B-ACC3-A42F1E9CFE00}"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2998213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D4EFCD-F956-4E4B-ACC3-A42F1E9CFE00}" type="datetimeFigureOut">
              <a:rPr lang="en-US" smtClean="0"/>
              <a:t>10/6/24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2139013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D4EFCD-F956-4E4B-ACC3-A42F1E9CFE00}" type="datetimeFigureOut">
              <a:rPr lang="en-US" smtClean="0"/>
              <a:t>10/6/24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133618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4EFCD-F956-4E4B-ACC3-A42F1E9CFE00}" type="datetimeFigureOut">
              <a:rPr lang="en-US" smtClean="0"/>
              <a:t>10/6/24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419091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4EFCD-F956-4E4B-ACC3-A42F1E9CFE00}"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357164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4EFCD-F956-4E4B-ACC3-A42F1E9CFE00}"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CB9C8-BC97-4E52-B52E-469F131C4BBF}" type="slidenum">
              <a:rPr lang="en-US" smtClean="0"/>
              <a:t>‹#›</a:t>
            </a:fld>
            <a:endParaRPr lang="en-US"/>
          </a:p>
        </p:txBody>
      </p:sp>
    </p:spTree>
    <p:extLst>
      <p:ext uri="{BB962C8B-B14F-4D97-AF65-F5344CB8AC3E}">
        <p14:creationId xmlns:p14="http://schemas.microsoft.com/office/powerpoint/2010/main" val="203445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4EFCD-F956-4E4B-ACC3-A42F1E9CFE00}" type="datetimeFigureOut">
              <a:rPr lang="en-US" smtClean="0"/>
              <a:t>10/6/24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CB9C8-BC97-4E52-B52E-469F131C4BBF}" type="slidenum">
              <a:rPr lang="en-US" smtClean="0"/>
              <a:t>‹#›</a:t>
            </a:fld>
            <a:endParaRPr lang="en-US"/>
          </a:p>
        </p:txBody>
      </p:sp>
    </p:spTree>
    <p:extLst>
      <p:ext uri="{BB962C8B-B14F-4D97-AF65-F5344CB8AC3E}">
        <p14:creationId xmlns:p14="http://schemas.microsoft.com/office/powerpoint/2010/main" val="973701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8558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455C5-D51D-4AA3-A1D2-10BA5A75D57F}" type="datetimeFigureOut">
              <a:rPr lang="en-US" smtClean="0">
                <a:solidFill>
                  <a:prstClr val="black">
                    <a:tint val="75000"/>
                  </a:prstClr>
                </a:solidFill>
              </a:rPr>
              <a:pPr/>
              <a:t>10/6/24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F61DA-ECEF-4824-9B1C-E5BF0EC9024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0544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clinical-algorithms-with-race.or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81000"/>
            <a:ext cx="8763000" cy="1767813"/>
          </a:xfrm>
        </p:spPr>
        <p:txBody>
          <a:bodyPr>
            <a:normAutofit/>
          </a:bodyPr>
          <a:lstStyle/>
          <a:p>
            <a:r>
              <a:rPr lang="en-US" dirty="0">
                <a:solidFill>
                  <a:srgbClr val="7030A0"/>
                </a:solidFill>
              </a:rPr>
              <a:t>Clinical Decision Support</a:t>
            </a:r>
          </a:p>
        </p:txBody>
      </p:sp>
      <p:sp>
        <p:nvSpPr>
          <p:cNvPr id="3" name="Subtitle 2"/>
          <p:cNvSpPr>
            <a:spLocks noGrp="1"/>
          </p:cNvSpPr>
          <p:nvPr>
            <p:ph type="subTitle" idx="1"/>
          </p:nvPr>
        </p:nvSpPr>
        <p:spPr>
          <a:xfrm>
            <a:off x="609600" y="2433966"/>
            <a:ext cx="8153400" cy="1909434"/>
          </a:xfrm>
        </p:spPr>
        <p:txBody>
          <a:bodyPr>
            <a:normAutofit/>
          </a:bodyPr>
          <a:lstStyle/>
          <a:p>
            <a:r>
              <a:rPr lang="en-US" dirty="0">
                <a:solidFill>
                  <a:schemeClr val="tx1"/>
                </a:solidFill>
              </a:rPr>
              <a:t>Shyam Visweswaran, MD, PhD</a:t>
            </a:r>
          </a:p>
          <a:p>
            <a:r>
              <a:rPr lang="en-US" sz="2400" dirty="0">
                <a:solidFill>
                  <a:schemeClr val="tx1"/>
                </a:solidFill>
              </a:rPr>
              <a:t>Professor of Biomedical Informatics</a:t>
            </a:r>
          </a:p>
          <a:p>
            <a:r>
              <a:rPr lang="en-US" sz="2400" dirty="0">
                <a:solidFill>
                  <a:schemeClr val="tx1"/>
                </a:solidFill>
              </a:rPr>
              <a:t>&amp; Vice-Chair of Clinical Informatics </a:t>
            </a:r>
          </a:p>
          <a:p>
            <a:r>
              <a:rPr lang="en-US" sz="2400" dirty="0">
                <a:solidFill>
                  <a:schemeClr val="tx1"/>
                </a:solidFill>
              </a:rPr>
              <a:t>University of Pittsburgh</a:t>
            </a:r>
          </a:p>
        </p:txBody>
      </p:sp>
      <p:sp>
        <p:nvSpPr>
          <p:cNvPr id="7" name="Subtitle 2"/>
          <p:cNvSpPr txBox="1">
            <a:spLocks/>
          </p:cNvSpPr>
          <p:nvPr/>
        </p:nvSpPr>
        <p:spPr>
          <a:xfrm>
            <a:off x="495300" y="4639820"/>
            <a:ext cx="8153400" cy="609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solidFill>
                  <a:schemeClr val="tx1"/>
                </a:solidFill>
              </a:rPr>
              <a:t>10-742: Machine Learning in Healthcare</a:t>
            </a:r>
          </a:p>
          <a:p>
            <a:r>
              <a:rPr lang="en-US" sz="2400" dirty="0">
                <a:solidFill>
                  <a:schemeClr val="tx1"/>
                </a:solidFill>
              </a:rPr>
              <a:t>3 October 2024</a:t>
            </a:r>
          </a:p>
        </p:txBody>
      </p:sp>
      <p:pic>
        <p:nvPicPr>
          <p:cNvPr id="1032" name="Picture 8" descr="C:\Users\home\Dropbox\Shyam Work\TALKS\2020 03 Med\pitt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5832221"/>
            <a:ext cx="2397292" cy="93350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home\Dropbox\Shyam Work\TALKS\2020 03 Med\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118602"/>
            <a:ext cx="2552700" cy="61912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D53D095-D0B6-0185-386A-CB22FC11A2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0" y="5895717"/>
            <a:ext cx="1966722" cy="842010"/>
          </a:xfrm>
          <a:prstGeom prst="rect">
            <a:avLst/>
          </a:prstGeom>
        </p:spPr>
      </p:pic>
    </p:spTree>
    <p:extLst>
      <p:ext uri="{BB962C8B-B14F-4D97-AF65-F5344CB8AC3E}">
        <p14:creationId xmlns:p14="http://schemas.microsoft.com/office/powerpoint/2010/main" val="154675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66" name="Text Box 70"/>
          <p:cNvSpPr txBox="1">
            <a:spLocks noChangeArrowheads="1"/>
          </p:cNvSpPr>
          <p:nvPr/>
        </p:nvSpPr>
        <p:spPr bwMode="auto">
          <a:xfrm>
            <a:off x="-10601" y="4789001"/>
            <a:ext cx="152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400" dirty="0"/>
              <a:t>Decisions by clinical phenotype i.e., traditional health care</a:t>
            </a:r>
          </a:p>
        </p:txBody>
      </p:sp>
      <p:grpSp>
        <p:nvGrpSpPr>
          <p:cNvPr id="46083" name="Group 1"/>
          <p:cNvGrpSpPr>
            <a:grpSpLocks/>
          </p:cNvGrpSpPr>
          <p:nvPr/>
        </p:nvGrpSpPr>
        <p:grpSpPr bwMode="auto">
          <a:xfrm>
            <a:off x="744538" y="783739"/>
            <a:ext cx="8081962" cy="5435600"/>
            <a:chOff x="757238" y="1185863"/>
            <a:chExt cx="8081962" cy="5435600"/>
          </a:xfrm>
        </p:grpSpPr>
        <p:sp>
          <p:nvSpPr>
            <p:cNvPr id="413700" name="Text Box 4"/>
            <p:cNvSpPr txBox="1">
              <a:spLocks noChangeArrowheads="1"/>
            </p:cNvSpPr>
            <p:nvPr/>
          </p:nvSpPr>
          <p:spPr bwMode="auto">
            <a:xfrm>
              <a:off x="1001713" y="1779588"/>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1000</a:t>
              </a:r>
            </a:p>
          </p:txBody>
        </p:sp>
        <p:sp>
          <p:nvSpPr>
            <p:cNvPr id="413701" name="Text Box 5"/>
            <p:cNvSpPr txBox="1">
              <a:spLocks noChangeArrowheads="1"/>
            </p:cNvSpPr>
            <p:nvPr/>
          </p:nvSpPr>
          <p:spPr bwMode="auto">
            <a:xfrm rot="-5400000">
              <a:off x="-265112" y="3019425"/>
              <a:ext cx="2441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b="1" dirty="0"/>
                <a:t>Facts per Decision</a:t>
              </a:r>
            </a:p>
          </p:txBody>
        </p:sp>
        <p:sp>
          <p:nvSpPr>
            <p:cNvPr id="413702" name="Line 6"/>
            <p:cNvSpPr>
              <a:spLocks noChangeShapeType="1"/>
            </p:cNvSpPr>
            <p:nvPr/>
          </p:nvSpPr>
          <p:spPr bwMode="auto">
            <a:xfrm>
              <a:off x="1781175" y="1185863"/>
              <a:ext cx="0" cy="488950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3" name="Line 7"/>
            <p:cNvSpPr>
              <a:spLocks noChangeShapeType="1"/>
            </p:cNvSpPr>
            <p:nvPr/>
          </p:nvSpPr>
          <p:spPr bwMode="auto">
            <a:xfrm>
              <a:off x="1781175" y="6075363"/>
              <a:ext cx="6419850"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4" name="Line 8"/>
            <p:cNvSpPr>
              <a:spLocks noChangeShapeType="1"/>
            </p:cNvSpPr>
            <p:nvPr/>
          </p:nvSpPr>
          <p:spPr bwMode="auto">
            <a:xfrm>
              <a:off x="2927350" y="5961063"/>
              <a:ext cx="0" cy="32385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5" name="Line 9"/>
            <p:cNvSpPr>
              <a:spLocks noChangeShapeType="1"/>
            </p:cNvSpPr>
            <p:nvPr/>
          </p:nvSpPr>
          <p:spPr bwMode="auto">
            <a:xfrm>
              <a:off x="6365875" y="5961063"/>
              <a:ext cx="0" cy="32385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6" name="Line 10"/>
            <p:cNvSpPr>
              <a:spLocks noChangeShapeType="1"/>
            </p:cNvSpPr>
            <p:nvPr/>
          </p:nvSpPr>
          <p:spPr bwMode="auto">
            <a:xfrm>
              <a:off x="4071938" y="5961063"/>
              <a:ext cx="0" cy="32385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7" name="Line 11"/>
            <p:cNvSpPr>
              <a:spLocks noChangeShapeType="1"/>
            </p:cNvSpPr>
            <p:nvPr/>
          </p:nvSpPr>
          <p:spPr bwMode="auto">
            <a:xfrm>
              <a:off x="5202238" y="5961063"/>
              <a:ext cx="0" cy="32385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08" name="Text Box 12"/>
            <p:cNvSpPr txBox="1">
              <a:spLocks noChangeArrowheads="1"/>
            </p:cNvSpPr>
            <p:nvPr/>
          </p:nvSpPr>
          <p:spPr bwMode="auto">
            <a:xfrm>
              <a:off x="1277938" y="4560888"/>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10</a:t>
              </a:r>
            </a:p>
          </p:txBody>
        </p:sp>
        <p:sp>
          <p:nvSpPr>
            <p:cNvPr id="413709" name="Text Box 13"/>
            <p:cNvSpPr txBox="1">
              <a:spLocks noChangeArrowheads="1"/>
            </p:cNvSpPr>
            <p:nvPr/>
          </p:nvSpPr>
          <p:spPr bwMode="auto">
            <a:xfrm>
              <a:off x="1125538" y="3179763"/>
              <a:ext cx="561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100</a:t>
              </a:r>
            </a:p>
          </p:txBody>
        </p:sp>
        <p:sp>
          <p:nvSpPr>
            <p:cNvPr id="413710" name="Text Box 14"/>
            <p:cNvSpPr txBox="1">
              <a:spLocks noChangeArrowheads="1"/>
            </p:cNvSpPr>
            <p:nvPr/>
          </p:nvSpPr>
          <p:spPr bwMode="auto">
            <a:xfrm>
              <a:off x="2590800" y="6284913"/>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1990</a:t>
              </a:r>
            </a:p>
          </p:txBody>
        </p:sp>
        <p:sp>
          <p:nvSpPr>
            <p:cNvPr id="413711" name="Text Box 15"/>
            <p:cNvSpPr txBox="1">
              <a:spLocks noChangeArrowheads="1"/>
            </p:cNvSpPr>
            <p:nvPr/>
          </p:nvSpPr>
          <p:spPr bwMode="auto">
            <a:xfrm>
              <a:off x="3733800" y="6284913"/>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2000</a:t>
              </a:r>
            </a:p>
          </p:txBody>
        </p:sp>
        <p:sp>
          <p:nvSpPr>
            <p:cNvPr id="413712" name="Text Box 16"/>
            <p:cNvSpPr txBox="1">
              <a:spLocks noChangeArrowheads="1"/>
            </p:cNvSpPr>
            <p:nvPr/>
          </p:nvSpPr>
          <p:spPr bwMode="auto">
            <a:xfrm>
              <a:off x="4876800" y="6284913"/>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2010</a:t>
              </a:r>
            </a:p>
          </p:txBody>
        </p:sp>
        <p:sp>
          <p:nvSpPr>
            <p:cNvPr id="413713" name="Text Box 17"/>
            <p:cNvSpPr txBox="1">
              <a:spLocks noChangeArrowheads="1"/>
            </p:cNvSpPr>
            <p:nvPr/>
          </p:nvSpPr>
          <p:spPr bwMode="auto">
            <a:xfrm>
              <a:off x="6019800" y="6284913"/>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dirty="0"/>
                <a:t>2020</a:t>
              </a:r>
            </a:p>
          </p:txBody>
        </p:sp>
        <p:sp>
          <p:nvSpPr>
            <p:cNvPr id="413714" name="Text Box 18"/>
            <p:cNvSpPr txBox="1">
              <a:spLocks noChangeArrowheads="1"/>
            </p:cNvSpPr>
            <p:nvPr/>
          </p:nvSpPr>
          <p:spPr bwMode="auto">
            <a:xfrm>
              <a:off x="5487492" y="5586963"/>
              <a:ext cx="28559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b="1" dirty="0"/>
                <a:t>Human Cognitive Capacity</a:t>
              </a:r>
            </a:p>
          </p:txBody>
        </p:sp>
        <p:grpSp>
          <p:nvGrpSpPr>
            <p:cNvPr id="46102" name="Group 19"/>
            <p:cNvGrpSpPr>
              <a:grpSpLocks/>
            </p:cNvGrpSpPr>
            <p:nvPr/>
          </p:nvGrpSpPr>
          <p:grpSpPr bwMode="auto">
            <a:xfrm>
              <a:off x="1771650" y="3962401"/>
              <a:ext cx="2951163" cy="2151062"/>
              <a:chOff x="1116" y="2359"/>
              <a:chExt cx="1859" cy="1355"/>
            </a:xfrm>
          </p:grpSpPr>
          <p:sp>
            <p:nvSpPr>
              <p:cNvPr id="46117" name="Freeform 20"/>
              <p:cNvSpPr>
                <a:spLocks/>
              </p:cNvSpPr>
              <p:nvPr/>
            </p:nvSpPr>
            <p:spPr bwMode="auto">
              <a:xfrm>
                <a:off x="1116" y="3035"/>
                <a:ext cx="400" cy="679"/>
              </a:xfrm>
              <a:custGeom>
                <a:avLst/>
                <a:gdLst>
                  <a:gd name="T0" fmla="*/ 92 w 835"/>
                  <a:gd name="T1" fmla="*/ 13 h 1108"/>
                  <a:gd name="T2" fmla="*/ 87 w 835"/>
                  <a:gd name="T3" fmla="*/ 0 h 1108"/>
                  <a:gd name="T4" fmla="*/ 63 w 835"/>
                  <a:gd name="T5" fmla="*/ 184 h 1108"/>
                  <a:gd name="T6" fmla="*/ 57 w 835"/>
                  <a:gd name="T7" fmla="*/ 174 h 1108"/>
                  <a:gd name="T8" fmla="*/ 56 w 835"/>
                  <a:gd name="T9" fmla="*/ 170 h 1108"/>
                  <a:gd name="T10" fmla="*/ 55 w 835"/>
                  <a:gd name="T11" fmla="*/ 175 h 1108"/>
                  <a:gd name="T12" fmla="*/ 48 w 835"/>
                  <a:gd name="T13" fmla="*/ 197 h 1108"/>
                  <a:gd name="T14" fmla="*/ 46 w 835"/>
                  <a:gd name="T15" fmla="*/ 159 h 1108"/>
                  <a:gd name="T16" fmla="*/ 46 w 835"/>
                  <a:gd name="T17" fmla="*/ 151 h 1108"/>
                  <a:gd name="T18" fmla="*/ 43 w 835"/>
                  <a:gd name="T19" fmla="*/ 157 h 1108"/>
                  <a:gd name="T20" fmla="*/ 31 w 835"/>
                  <a:gd name="T21" fmla="*/ 185 h 1108"/>
                  <a:gd name="T22" fmla="*/ 28 w 835"/>
                  <a:gd name="T23" fmla="*/ 161 h 1108"/>
                  <a:gd name="T24" fmla="*/ 22 w 835"/>
                  <a:gd name="T25" fmla="*/ 194 h 1108"/>
                  <a:gd name="T26" fmla="*/ 17 w 835"/>
                  <a:gd name="T27" fmla="*/ 136 h 1108"/>
                  <a:gd name="T28" fmla="*/ 0 w 835"/>
                  <a:gd name="T29" fmla="*/ 206 h 1108"/>
                  <a:gd name="T30" fmla="*/ 15 w 835"/>
                  <a:gd name="T31" fmla="*/ 161 h 1108"/>
                  <a:gd name="T32" fmla="*/ 20 w 835"/>
                  <a:gd name="T33" fmla="*/ 224 h 1108"/>
                  <a:gd name="T34" fmla="*/ 27 w 835"/>
                  <a:gd name="T35" fmla="*/ 187 h 1108"/>
                  <a:gd name="T36" fmla="*/ 29 w 835"/>
                  <a:gd name="T37" fmla="*/ 203 h 1108"/>
                  <a:gd name="T38" fmla="*/ 43 w 835"/>
                  <a:gd name="T39" fmla="*/ 171 h 1108"/>
                  <a:gd name="T40" fmla="*/ 46 w 835"/>
                  <a:gd name="T41" fmla="*/ 222 h 1108"/>
                  <a:gd name="T42" fmla="*/ 57 w 835"/>
                  <a:gd name="T43" fmla="*/ 184 h 1108"/>
                  <a:gd name="T44" fmla="*/ 62 w 835"/>
                  <a:gd name="T45" fmla="*/ 197 h 1108"/>
                  <a:gd name="T46" fmla="*/ 65 w 835"/>
                  <a:gd name="T47" fmla="*/ 202 h 1108"/>
                  <a:gd name="T48" fmla="*/ 66 w 835"/>
                  <a:gd name="T49" fmla="*/ 194 h 1108"/>
                  <a:gd name="T50" fmla="*/ 83 w 835"/>
                  <a:gd name="T51" fmla="*/ 55 h 1108"/>
                  <a:gd name="T52" fmla="*/ 82 w 835"/>
                  <a:gd name="T53" fmla="*/ 255 h 1108"/>
                  <a:gd name="T54" fmla="*/ 92 w 835"/>
                  <a:gd name="T55" fmla="*/ 13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18" name="Freeform 21"/>
              <p:cNvSpPr>
                <a:spLocks/>
              </p:cNvSpPr>
              <p:nvPr/>
            </p:nvSpPr>
            <p:spPr bwMode="auto">
              <a:xfrm>
                <a:off x="2585" y="2359"/>
                <a:ext cx="390" cy="1314"/>
              </a:xfrm>
              <a:custGeom>
                <a:avLst/>
                <a:gdLst>
                  <a:gd name="T0" fmla="*/ 85 w 835"/>
                  <a:gd name="T1" fmla="*/ 98 h 1108"/>
                  <a:gd name="T2" fmla="*/ 81 w 835"/>
                  <a:gd name="T3" fmla="*/ 0 h 1108"/>
                  <a:gd name="T4" fmla="*/ 58 w 835"/>
                  <a:gd name="T5" fmla="*/ 1337 h 1108"/>
                  <a:gd name="T6" fmla="*/ 53 w 835"/>
                  <a:gd name="T7" fmla="*/ 1258 h 1108"/>
                  <a:gd name="T8" fmla="*/ 52 w 835"/>
                  <a:gd name="T9" fmla="*/ 1229 h 1108"/>
                  <a:gd name="T10" fmla="*/ 50 w 835"/>
                  <a:gd name="T11" fmla="*/ 1265 h 1108"/>
                  <a:gd name="T12" fmla="*/ 45 w 835"/>
                  <a:gd name="T13" fmla="*/ 1423 h 1108"/>
                  <a:gd name="T14" fmla="*/ 43 w 835"/>
                  <a:gd name="T15" fmla="*/ 1157 h 1108"/>
                  <a:gd name="T16" fmla="*/ 42 w 835"/>
                  <a:gd name="T17" fmla="*/ 1095 h 1108"/>
                  <a:gd name="T18" fmla="*/ 40 w 835"/>
                  <a:gd name="T19" fmla="*/ 1144 h 1108"/>
                  <a:gd name="T20" fmla="*/ 29 w 835"/>
                  <a:gd name="T21" fmla="*/ 1339 h 1108"/>
                  <a:gd name="T22" fmla="*/ 26 w 835"/>
                  <a:gd name="T23" fmla="*/ 1160 h 1108"/>
                  <a:gd name="T24" fmla="*/ 20 w 835"/>
                  <a:gd name="T25" fmla="*/ 1401 h 1108"/>
                  <a:gd name="T26" fmla="*/ 16 w 835"/>
                  <a:gd name="T27" fmla="*/ 984 h 1108"/>
                  <a:gd name="T28" fmla="*/ 0 w 835"/>
                  <a:gd name="T29" fmla="*/ 1495 h 1108"/>
                  <a:gd name="T30" fmla="*/ 14 w 835"/>
                  <a:gd name="T31" fmla="*/ 1160 h 1108"/>
                  <a:gd name="T32" fmla="*/ 18 w 835"/>
                  <a:gd name="T33" fmla="*/ 1624 h 1108"/>
                  <a:gd name="T34" fmla="*/ 25 w 835"/>
                  <a:gd name="T35" fmla="*/ 1354 h 1108"/>
                  <a:gd name="T36" fmla="*/ 27 w 835"/>
                  <a:gd name="T37" fmla="*/ 1469 h 1108"/>
                  <a:gd name="T38" fmla="*/ 40 w 835"/>
                  <a:gd name="T39" fmla="*/ 1238 h 1108"/>
                  <a:gd name="T40" fmla="*/ 43 w 835"/>
                  <a:gd name="T41" fmla="*/ 1606 h 1108"/>
                  <a:gd name="T42" fmla="*/ 53 w 835"/>
                  <a:gd name="T43" fmla="*/ 1337 h 1108"/>
                  <a:gd name="T44" fmla="*/ 58 w 835"/>
                  <a:gd name="T45" fmla="*/ 1424 h 1108"/>
                  <a:gd name="T46" fmla="*/ 60 w 835"/>
                  <a:gd name="T47" fmla="*/ 1462 h 1108"/>
                  <a:gd name="T48" fmla="*/ 61 w 835"/>
                  <a:gd name="T49" fmla="*/ 1407 h 1108"/>
                  <a:gd name="T50" fmla="*/ 78 w 835"/>
                  <a:gd name="T51" fmla="*/ 395 h 1108"/>
                  <a:gd name="T52" fmla="*/ 76 w 835"/>
                  <a:gd name="T53" fmla="*/ 1848 h 1108"/>
                  <a:gd name="T54" fmla="*/ 85 w 835"/>
                  <a:gd name="T55" fmla="*/ 98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19" name="Freeform 22"/>
              <p:cNvSpPr>
                <a:spLocks/>
              </p:cNvSpPr>
              <p:nvPr/>
            </p:nvSpPr>
            <p:spPr bwMode="auto">
              <a:xfrm rot="-134481">
                <a:off x="1864" y="2683"/>
                <a:ext cx="457" cy="1019"/>
              </a:xfrm>
              <a:custGeom>
                <a:avLst/>
                <a:gdLst>
                  <a:gd name="T0" fmla="*/ 137 w 835"/>
                  <a:gd name="T1" fmla="*/ 46 h 1108"/>
                  <a:gd name="T2" fmla="*/ 130 w 835"/>
                  <a:gd name="T3" fmla="*/ 0 h 1108"/>
                  <a:gd name="T4" fmla="*/ 94 w 835"/>
                  <a:gd name="T5" fmla="*/ 624 h 1108"/>
                  <a:gd name="T6" fmla="*/ 86 w 835"/>
                  <a:gd name="T7" fmla="*/ 587 h 1108"/>
                  <a:gd name="T8" fmla="*/ 84 w 835"/>
                  <a:gd name="T9" fmla="*/ 574 h 1108"/>
                  <a:gd name="T10" fmla="*/ 82 w 835"/>
                  <a:gd name="T11" fmla="*/ 590 h 1108"/>
                  <a:gd name="T12" fmla="*/ 72 w 835"/>
                  <a:gd name="T13" fmla="*/ 663 h 1108"/>
                  <a:gd name="T14" fmla="*/ 68 w 835"/>
                  <a:gd name="T15" fmla="*/ 540 h 1108"/>
                  <a:gd name="T16" fmla="*/ 68 w 835"/>
                  <a:gd name="T17" fmla="*/ 510 h 1108"/>
                  <a:gd name="T18" fmla="*/ 63 w 835"/>
                  <a:gd name="T19" fmla="*/ 533 h 1108"/>
                  <a:gd name="T20" fmla="*/ 47 w 835"/>
                  <a:gd name="T21" fmla="*/ 624 h 1108"/>
                  <a:gd name="T22" fmla="*/ 42 w 835"/>
                  <a:gd name="T23" fmla="*/ 542 h 1108"/>
                  <a:gd name="T24" fmla="*/ 32 w 835"/>
                  <a:gd name="T25" fmla="*/ 654 h 1108"/>
                  <a:gd name="T26" fmla="*/ 25 w 835"/>
                  <a:gd name="T27" fmla="*/ 459 h 1108"/>
                  <a:gd name="T28" fmla="*/ 0 w 835"/>
                  <a:gd name="T29" fmla="*/ 697 h 1108"/>
                  <a:gd name="T30" fmla="*/ 22 w 835"/>
                  <a:gd name="T31" fmla="*/ 542 h 1108"/>
                  <a:gd name="T32" fmla="*/ 30 w 835"/>
                  <a:gd name="T33" fmla="*/ 757 h 1108"/>
                  <a:gd name="T34" fmla="*/ 41 w 835"/>
                  <a:gd name="T35" fmla="*/ 632 h 1108"/>
                  <a:gd name="T36" fmla="*/ 43 w 835"/>
                  <a:gd name="T37" fmla="*/ 685 h 1108"/>
                  <a:gd name="T38" fmla="*/ 63 w 835"/>
                  <a:gd name="T39" fmla="*/ 577 h 1108"/>
                  <a:gd name="T40" fmla="*/ 68 w 835"/>
                  <a:gd name="T41" fmla="*/ 750 h 1108"/>
                  <a:gd name="T42" fmla="*/ 84 w 835"/>
                  <a:gd name="T43" fmla="*/ 624 h 1108"/>
                  <a:gd name="T44" fmla="*/ 93 w 835"/>
                  <a:gd name="T45" fmla="*/ 664 h 1108"/>
                  <a:gd name="T46" fmla="*/ 96 w 835"/>
                  <a:gd name="T47" fmla="*/ 682 h 1108"/>
                  <a:gd name="T48" fmla="*/ 98 w 835"/>
                  <a:gd name="T49" fmla="*/ 656 h 1108"/>
                  <a:gd name="T50" fmla="*/ 125 w 835"/>
                  <a:gd name="T51" fmla="*/ 184 h 1108"/>
                  <a:gd name="T52" fmla="*/ 123 w 835"/>
                  <a:gd name="T53" fmla="*/ 862 h 1108"/>
                  <a:gd name="T54" fmla="*/ 137 w 835"/>
                  <a:gd name="T55" fmla="*/ 46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20" name="Freeform 23"/>
              <p:cNvSpPr>
                <a:spLocks/>
              </p:cNvSpPr>
              <p:nvPr/>
            </p:nvSpPr>
            <p:spPr bwMode="auto">
              <a:xfrm rot="-223884">
                <a:off x="1488" y="2887"/>
                <a:ext cx="427" cy="827"/>
              </a:xfrm>
              <a:custGeom>
                <a:avLst/>
                <a:gdLst>
                  <a:gd name="T0" fmla="*/ 111 w 835"/>
                  <a:gd name="T1" fmla="*/ 25 h 1108"/>
                  <a:gd name="T2" fmla="*/ 106 w 835"/>
                  <a:gd name="T3" fmla="*/ 0 h 1108"/>
                  <a:gd name="T4" fmla="*/ 76 w 835"/>
                  <a:gd name="T5" fmla="*/ 333 h 1108"/>
                  <a:gd name="T6" fmla="*/ 70 w 835"/>
                  <a:gd name="T7" fmla="*/ 314 h 1108"/>
                  <a:gd name="T8" fmla="*/ 68 w 835"/>
                  <a:gd name="T9" fmla="*/ 307 h 1108"/>
                  <a:gd name="T10" fmla="*/ 66 w 835"/>
                  <a:gd name="T11" fmla="*/ 316 h 1108"/>
                  <a:gd name="T12" fmla="*/ 59 w 835"/>
                  <a:gd name="T13" fmla="*/ 355 h 1108"/>
                  <a:gd name="T14" fmla="*/ 56 w 835"/>
                  <a:gd name="T15" fmla="*/ 289 h 1108"/>
                  <a:gd name="T16" fmla="*/ 55 w 835"/>
                  <a:gd name="T17" fmla="*/ 273 h 1108"/>
                  <a:gd name="T18" fmla="*/ 52 w 835"/>
                  <a:gd name="T19" fmla="*/ 285 h 1108"/>
                  <a:gd name="T20" fmla="*/ 38 w 835"/>
                  <a:gd name="T21" fmla="*/ 334 h 1108"/>
                  <a:gd name="T22" fmla="*/ 34 w 835"/>
                  <a:gd name="T23" fmla="*/ 289 h 1108"/>
                  <a:gd name="T24" fmla="*/ 26 w 835"/>
                  <a:gd name="T25" fmla="*/ 349 h 1108"/>
                  <a:gd name="T26" fmla="*/ 20 w 835"/>
                  <a:gd name="T27" fmla="*/ 245 h 1108"/>
                  <a:gd name="T28" fmla="*/ 0 w 835"/>
                  <a:gd name="T29" fmla="*/ 372 h 1108"/>
                  <a:gd name="T30" fmla="*/ 18 w 835"/>
                  <a:gd name="T31" fmla="*/ 289 h 1108"/>
                  <a:gd name="T32" fmla="*/ 24 w 835"/>
                  <a:gd name="T33" fmla="*/ 405 h 1108"/>
                  <a:gd name="T34" fmla="*/ 33 w 835"/>
                  <a:gd name="T35" fmla="*/ 337 h 1108"/>
                  <a:gd name="T36" fmla="*/ 36 w 835"/>
                  <a:gd name="T37" fmla="*/ 366 h 1108"/>
                  <a:gd name="T38" fmla="*/ 52 w 835"/>
                  <a:gd name="T39" fmla="*/ 309 h 1108"/>
                  <a:gd name="T40" fmla="*/ 56 w 835"/>
                  <a:gd name="T41" fmla="*/ 401 h 1108"/>
                  <a:gd name="T42" fmla="*/ 69 w 835"/>
                  <a:gd name="T43" fmla="*/ 333 h 1108"/>
                  <a:gd name="T44" fmla="*/ 76 w 835"/>
                  <a:gd name="T45" fmla="*/ 355 h 1108"/>
                  <a:gd name="T46" fmla="*/ 79 w 835"/>
                  <a:gd name="T47" fmla="*/ 365 h 1108"/>
                  <a:gd name="T48" fmla="*/ 80 w 835"/>
                  <a:gd name="T49" fmla="*/ 350 h 1108"/>
                  <a:gd name="T50" fmla="*/ 102 w 835"/>
                  <a:gd name="T51" fmla="*/ 99 h 1108"/>
                  <a:gd name="T52" fmla="*/ 100 w 835"/>
                  <a:gd name="T53" fmla="*/ 461 h 1108"/>
                  <a:gd name="T54" fmla="*/ 111 w 835"/>
                  <a:gd name="T55" fmla="*/ 25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21" name="Freeform 24"/>
              <p:cNvSpPr>
                <a:spLocks/>
              </p:cNvSpPr>
              <p:nvPr/>
            </p:nvSpPr>
            <p:spPr bwMode="auto">
              <a:xfrm rot="-156154">
                <a:off x="2283" y="2498"/>
                <a:ext cx="401" cy="1214"/>
              </a:xfrm>
              <a:custGeom>
                <a:avLst/>
                <a:gdLst>
                  <a:gd name="T0" fmla="*/ 93 w 835"/>
                  <a:gd name="T1" fmla="*/ 78 h 1108"/>
                  <a:gd name="T2" fmla="*/ 88 w 835"/>
                  <a:gd name="T3" fmla="*/ 0 h 1108"/>
                  <a:gd name="T4" fmla="*/ 63 w 835"/>
                  <a:gd name="T5" fmla="*/ 1054 h 1108"/>
                  <a:gd name="T6" fmla="*/ 58 w 835"/>
                  <a:gd name="T7" fmla="*/ 993 h 1108"/>
                  <a:gd name="T8" fmla="*/ 56 w 835"/>
                  <a:gd name="T9" fmla="*/ 970 h 1108"/>
                  <a:gd name="T10" fmla="*/ 55 w 835"/>
                  <a:gd name="T11" fmla="*/ 999 h 1108"/>
                  <a:gd name="T12" fmla="*/ 49 w 835"/>
                  <a:gd name="T13" fmla="*/ 1122 h 1108"/>
                  <a:gd name="T14" fmla="*/ 47 w 835"/>
                  <a:gd name="T15" fmla="*/ 913 h 1108"/>
                  <a:gd name="T16" fmla="*/ 46 w 835"/>
                  <a:gd name="T17" fmla="*/ 863 h 1108"/>
                  <a:gd name="T18" fmla="*/ 43 w 835"/>
                  <a:gd name="T19" fmla="*/ 903 h 1108"/>
                  <a:gd name="T20" fmla="*/ 31 w 835"/>
                  <a:gd name="T21" fmla="*/ 1056 h 1108"/>
                  <a:gd name="T22" fmla="*/ 28 w 835"/>
                  <a:gd name="T23" fmla="*/ 916 h 1108"/>
                  <a:gd name="T24" fmla="*/ 22 w 835"/>
                  <a:gd name="T25" fmla="*/ 1104 h 1108"/>
                  <a:gd name="T26" fmla="*/ 17 w 835"/>
                  <a:gd name="T27" fmla="*/ 776 h 1108"/>
                  <a:gd name="T28" fmla="*/ 0 w 835"/>
                  <a:gd name="T29" fmla="*/ 1179 h 1108"/>
                  <a:gd name="T30" fmla="*/ 15 w 835"/>
                  <a:gd name="T31" fmla="*/ 916 h 1108"/>
                  <a:gd name="T32" fmla="*/ 20 w 835"/>
                  <a:gd name="T33" fmla="*/ 1280 h 1108"/>
                  <a:gd name="T34" fmla="*/ 27 w 835"/>
                  <a:gd name="T35" fmla="*/ 1068 h 1108"/>
                  <a:gd name="T36" fmla="*/ 29 w 835"/>
                  <a:gd name="T37" fmla="*/ 1158 h 1108"/>
                  <a:gd name="T38" fmla="*/ 43 w 835"/>
                  <a:gd name="T39" fmla="*/ 976 h 1108"/>
                  <a:gd name="T40" fmla="*/ 47 w 835"/>
                  <a:gd name="T41" fmla="*/ 1267 h 1108"/>
                  <a:gd name="T42" fmla="*/ 57 w 835"/>
                  <a:gd name="T43" fmla="*/ 1054 h 1108"/>
                  <a:gd name="T44" fmla="*/ 63 w 835"/>
                  <a:gd name="T45" fmla="*/ 1124 h 1108"/>
                  <a:gd name="T46" fmla="*/ 65 w 835"/>
                  <a:gd name="T47" fmla="*/ 1154 h 1108"/>
                  <a:gd name="T48" fmla="*/ 66 w 835"/>
                  <a:gd name="T49" fmla="*/ 1109 h 1108"/>
                  <a:gd name="T50" fmla="*/ 84 w 835"/>
                  <a:gd name="T51" fmla="*/ 312 h 1108"/>
                  <a:gd name="T52" fmla="*/ 83 w 835"/>
                  <a:gd name="T53" fmla="*/ 1457 h 1108"/>
                  <a:gd name="T54" fmla="*/ 93 w 835"/>
                  <a:gd name="T55" fmla="*/ 78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413721" name="Arc 25"/>
            <p:cNvSpPr>
              <a:spLocks/>
            </p:cNvSpPr>
            <p:nvPr/>
          </p:nvSpPr>
          <p:spPr bwMode="auto">
            <a:xfrm flipV="1">
              <a:off x="1789113" y="1211263"/>
              <a:ext cx="4633912" cy="3511550"/>
            </a:xfrm>
            <a:custGeom>
              <a:avLst/>
              <a:gdLst>
                <a:gd name="G0" fmla="+- 0 0 0"/>
                <a:gd name="G1" fmla="+- 21600 0 0"/>
                <a:gd name="G2" fmla="+- 21600 0 0"/>
                <a:gd name="T0" fmla="*/ 0 w 21587"/>
                <a:gd name="T1" fmla="*/ 0 h 21600"/>
                <a:gd name="T2" fmla="*/ 21587 w 21587"/>
                <a:gd name="T3" fmla="*/ 20856 h 21600"/>
                <a:gd name="T4" fmla="*/ 0 w 21587"/>
                <a:gd name="T5" fmla="*/ 21600 h 21600"/>
              </a:gdLst>
              <a:ahLst/>
              <a:cxnLst>
                <a:cxn ang="0">
                  <a:pos x="T0" y="T1"/>
                </a:cxn>
                <a:cxn ang="0">
                  <a:pos x="T2" y="T3"/>
                </a:cxn>
                <a:cxn ang="0">
                  <a:pos x="T4" y="T5"/>
                </a:cxn>
              </a:cxnLst>
              <a:rect l="0" t="0" r="r" b="b"/>
              <a:pathLst>
                <a:path w="21587" h="21600" fill="none" extrusionOk="0">
                  <a:moveTo>
                    <a:pt x="0" y="-1"/>
                  </a:moveTo>
                  <a:cubicBezTo>
                    <a:pt x="11639" y="-1"/>
                    <a:pt x="21186" y="9223"/>
                    <a:pt x="21587" y="20855"/>
                  </a:cubicBezTo>
                </a:path>
                <a:path w="21587" h="21600" stroke="0" extrusionOk="0">
                  <a:moveTo>
                    <a:pt x="0" y="-1"/>
                  </a:moveTo>
                  <a:cubicBezTo>
                    <a:pt x="11639" y="-1"/>
                    <a:pt x="21186" y="9223"/>
                    <a:pt x="21587" y="20855"/>
                  </a:cubicBezTo>
                  <a:lnTo>
                    <a:pt x="0" y="21600"/>
                  </a:lnTo>
                  <a:close/>
                </a:path>
              </a:pathLst>
            </a:custGeom>
            <a:noFill/>
            <a:ln w="38100">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grpSp>
          <p:nvGrpSpPr>
            <p:cNvPr id="46104" name="Group 26"/>
            <p:cNvGrpSpPr>
              <a:grpSpLocks/>
            </p:cNvGrpSpPr>
            <p:nvPr/>
          </p:nvGrpSpPr>
          <p:grpSpPr bwMode="auto">
            <a:xfrm>
              <a:off x="4468813" y="1846263"/>
              <a:ext cx="1916112" cy="4254500"/>
              <a:chOff x="2815" y="1026"/>
              <a:chExt cx="1207" cy="2680"/>
            </a:xfrm>
          </p:grpSpPr>
          <p:sp>
            <p:nvSpPr>
              <p:cNvPr id="46113" name="Freeform 27"/>
              <p:cNvSpPr>
                <a:spLocks/>
              </p:cNvSpPr>
              <p:nvPr/>
            </p:nvSpPr>
            <p:spPr bwMode="auto">
              <a:xfrm>
                <a:off x="3567" y="1026"/>
                <a:ext cx="455" cy="2680"/>
              </a:xfrm>
              <a:custGeom>
                <a:avLst/>
                <a:gdLst>
                  <a:gd name="T0" fmla="*/ 135 w 835"/>
                  <a:gd name="T1" fmla="*/ 837 h 1108"/>
                  <a:gd name="T2" fmla="*/ 129 w 835"/>
                  <a:gd name="T3" fmla="*/ 0 h 1108"/>
                  <a:gd name="T4" fmla="*/ 92 w 835"/>
                  <a:gd name="T5" fmla="*/ 11332 h 1108"/>
                  <a:gd name="T6" fmla="*/ 85 w 835"/>
                  <a:gd name="T7" fmla="*/ 10684 h 1108"/>
                  <a:gd name="T8" fmla="*/ 82 w 835"/>
                  <a:gd name="T9" fmla="*/ 10432 h 1108"/>
                  <a:gd name="T10" fmla="*/ 81 w 835"/>
                  <a:gd name="T11" fmla="*/ 10742 h 1108"/>
                  <a:gd name="T12" fmla="*/ 71 w 835"/>
                  <a:gd name="T13" fmla="*/ 12070 h 1108"/>
                  <a:gd name="T14" fmla="*/ 68 w 835"/>
                  <a:gd name="T15" fmla="*/ 9823 h 1108"/>
                  <a:gd name="T16" fmla="*/ 67 w 835"/>
                  <a:gd name="T17" fmla="*/ 9286 h 1108"/>
                  <a:gd name="T18" fmla="*/ 63 w 835"/>
                  <a:gd name="T19" fmla="*/ 9707 h 1108"/>
                  <a:gd name="T20" fmla="*/ 46 w 835"/>
                  <a:gd name="T21" fmla="*/ 11361 h 1108"/>
                  <a:gd name="T22" fmla="*/ 41 w 835"/>
                  <a:gd name="T23" fmla="*/ 9847 h 1108"/>
                  <a:gd name="T24" fmla="*/ 32 w 835"/>
                  <a:gd name="T25" fmla="*/ 11888 h 1108"/>
                  <a:gd name="T26" fmla="*/ 25 w 835"/>
                  <a:gd name="T27" fmla="*/ 8350 h 1108"/>
                  <a:gd name="T28" fmla="*/ 0 w 835"/>
                  <a:gd name="T29" fmla="*/ 12677 h 1108"/>
                  <a:gd name="T30" fmla="*/ 22 w 835"/>
                  <a:gd name="T31" fmla="*/ 9847 h 1108"/>
                  <a:gd name="T32" fmla="*/ 29 w 835"/>
                  <a:gd name="T33" fmla="*/ 13765 h 1108"/>
                  <a:gd name="T34" fmla="*/ 40 w 835"/>
                  <a:gd name="T35" fmla="*/ 11489 h 1108"/>
                  <a:gd name="T36" fmla="*/ 43 w 835"/>
                  <a:gd name="T37" fmla="*/ 12466 h 1108"/>
                  <a:gd name="T38" fmla="*/ 63 w 835"/>
                  <a:gd name="T39" fmla="*/ 10502 h 1108"/>
                  <a:gd name="T40" fmla="*/ 68 w 835"/>
                  <a:gd name="T41" fmla="*/ 13625 h 1108"/>
                  <a:gd name="T42" fmla="*/ 83 w 835"/>
                  <a:gd name="T43" fmla="*/ 11332 h 1108"/>
                  <a:gd name="T44" fmla="*/ 92 w 835"/>
                  <a:gd name="T45" fmla="*/ 12087 h 1108"/>
                  <a:gd name="T46" fmla="*/ 95 w 835"/>
                  <a:gd name="T47" fmla="*/ 12408 h 1108"/>
                  <a:gd name="T48" fmla="*/ 97 w 835"/>
                  <a:gd name="T49" fmla="*/ 11929 h 1108"/>
                  <a:gd name="T50" fmla="*/ 123 w 835"/>
                  <a:gd name="T51" fmla="*/ 3352 h 1108"/>
                  <a:gd name="T52" fmla="*/ 121 w 835"/>
                  <a:gd name="T53" fmla="*/ 15678 h 1108"/>
                  <a:gd name="T54" fmla="*/ 135 w 835"/>
                  <a:gd name="T55" fmla="*/ 837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14" name="Freeform 28"/>
              <p:cNvSpPr>
                <a:spLocks/>
              </p:cNvSpPr>
              <p:nvPr/>
            </p:nvSpPr>
            <p:spPr bwMode="auto">
              <a:xfrm>
                <a:off x="3473" y="1574"/>
                <a:ext cx="307" cy="2094"/>
              </a:xfrm>
              <a:custGeom>
                <a:avLst/>
                <a:gdLst>
                  <a:gd name="T0" fmla="*/ 42 w 835"/>
                  <a:gd name="T1" fmla="*/ 401 h 1108"/>
                  <a:gd name="T2" fmla="*/ 39 w 835"/>
                  <a:gd name="T3" fmla="*/ 0 h 1108"/>
                  <a:gd name="T4" fmla="*/ 28 w 835"/>
                  <a:gd name="T5" fmla="*/ 5407 h 1108"/>
                  <a:gd name="T6" fmla="*/ 26 w 835"/>
                  <a:gd name="T7" fmla="*/ 5097 h 1108"/>
                  <a:gd name="T8" fmla="*/ 25 w 835"/>
                  <a:gd name="T9" fmla="*/ 4976 h 1108"/>
                  <a:gd name="T10" fmla="*/ 25 w 835"/>
                  <a:gd name="T11" fmla="*/ 5122 h 1108"/>
                  <a:gd name="T12" fmla="*/ 22 w 835"/>
                  <a:gd name="T13" fmla="*/ 5759 h 1108"/>
                  <a:gd name="T14" fmla="*/ 21 w 835"/>
                  <a:gd name="T15" fmla="*/ 4687 h 1108"/>
                  <a:gd name="T16" fmla="*/ 21 w 835"/>
                  <a:gd name="T17" fmla="*/ 4428 h 1108"/>
                  <a:gd name="T18" fmla="*/ 19 w 835"/>
                  <a:gd name="T19" fmla="*/ 4628 h 1108"/>
                  <a:gd name="T20" fmla="*/ 14 w 835"/>
                  <a:gd name="T21" fmla="*/ 5422 h 1108"/>
                  <a:gd name="T22" fmla="*/ 13 w 835"/>
                  <a:gd name="T23" fmla="*/ 4696 h 1108"/>
                  <a:gd name="T24" fmla="*/ 10 w 835"/>
                  <a:gd name="T25" fmla="*/ 5672 h 1108"/>
                  <a:gd name="T26" fmla="*/ 8 w 835"/>
                  <a:gd name="T27" fmla="*/ 3982 h 1108"/>
                  <a:gd name="T28" fmla="*/ 0 w 835"/>
                  <a:gd name="T29" fmla="*/ 6048 h 1108"/>
                  <a:gd name="T30" fmla="*/ 7 w 835"/>
                  <a:gd name="T31" fmla="*/ 4696 h 1108"/>
                  <a:gd name="T32" fmla="*/ 9 w 835"/>
                  <a:gd name="T33" fmla="*/ 6569 h 1108"/>
                  <a:gd name="T34" fmla="*/ 12 w 835"/>
                  <a:gd name="T35" fmla="*/ 5483 h 1108"/>
                  <a:gd name="T36" fmla="*/ 13 w 835"/>
                  <a:gd name="T37" fmla="*/ 5947 h 1108"/>
                  <a:gd name="T38" fmla="*/ 19 w 835"/>
                  <a:gd name="T39" fmla="*/ 5008 h 1108"/>
                  <a:gd name="T40" fmla="*/ 21 w 835"/>
                  <a:gd name="T41" fmla="*/ 6501 h 1108"/>
                  <a:gd name="T42" fmla="*/ 25 w 835"/>
                  <a:gd name="T43" fmla="*/ 5407 h 1108"/>
                  <a:gd name="T44" fmla="*/ 28 w 835"/>
                  <a:gd name="T45" fmla="*/ 5764 h 1108"/>
                  <a:gd name="T46" fmla="*/ 29 w 835"/>
                  <a:gd name="T47" fmla="*/ 5919 h 1108"/>
                  <a:gd name="T48" fmla="*/ 30 w 835"/>
                  <a:gd name="T49" fmla="*/ 5690 h 1108"/>
                  <a:gd name="T50" fmla="*/ 38 w 835"/>
                  <a:gd name="T51" fmla="*/ 1601 h 1108"/>
                  <a:gd name="T52" fmla="*/ 37 w 835"/>
                  <a:gd name="T53" fmla="*/ 7478 h 1108"/>
                  <a:gd name="T54" fmla="*/ 42 w 835"/>
                  <a:gd name="T55" fmla="*/ 401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15" name="Freeform 29"/>
              <p:cNvSpPr>
                <a:spLocks/>
              </p:cNvSpPr>
              <p:nvPr/>
            </p:nvSpPr>
            <p:spPr bwMode="auto">
              <a:xfrm>
                <a:off x="3116" y="1907"/>
                <a:ext cx="419" cy="1799"/>
              </a:xfrm>
              <a:custGeom>
                <a:avLst/>
                <a:gdLst>
                  <a:gd name="T0" fmla="*/ 105 w 835"/>
                  <a:gd name="T1" fmla="*/ 253 h 1108"/>
                  <a:gd name="T2" fmla="*/ 100 w 835"/>
                  <a:gd name="T3" fmla="*/ 0 h 1108"/>
                  <a:gd name="T4" fmla="*/ 72 w 835"/>
                  <a:gd name="T5" fmla="*/ 3429 h 1108"/>
                  <a:gd name="T6" fmla="*/ 66 w 835"/>
                  <a:gd name="T7" fmla="*/ 3233 h 1108"/>
                  <a:gd name="T8" fmla="*/ 64 w 835"/>
                  <a:gd name="T9" fmla="*/ 3156 h 1108"/>
                  <a:gd name="T10" fmla="*/ 63 w 835"/>
                  <a:gd name="T11" fmla="*/ 3247 h 1108"/>
                  <a:gd name="T12" fmla="*/ 56 w 835"/>
                  <a:gd name="T13" fmla="*/ 3652 h 1108"/>
                  <a:gd name="T14" fmla="*/ 53 w 835"/>
                  <a:gd name="T15" fmla="*/ 2971 h 1108"/>
                  <a:gd name="T16" fmla="*/ 52 w 835"/>
                  <a:gd name="T17" fmla="*/ 2807 h 1108"/>
                  <a:gd name="T18" fmla="*/ 49 w 835"/>
                  <a:gd name="T19" fmla="*/ 2937 h 1108"/>
                  <a:gd name="T20" fmla="*/ 36 w 835"/>
                  <a:gd name="T21" fmla="*/ 3437 h 1108"/>
                  <a:gd name="T22" fmla="*/ 32 w 835"/>
                  <a:gd name="T23" fmla="*/ 2979 h 1108"/>
                  <a:gd name="T24" fmla="*/ 25 w 835"/>
                  <a:gd name="T25" fmla="*/ 3596 h 1108"/>
                  <a:gd name="T26" fmla="*/ 20 w 835"/>
                  <a:gd name="T27" fmla="*/ 2525 h 1108"/>
                  <a:gd name="T28" fmla="*/ 0 w 835"/>
                  <a:gd name="T29" fmla="*/ 3835 h 1108"/>
                  <a:gd name="T30" fmla="*/ 17 w 835"/>
                  <a:gd name="T31" fmla="*/ 2979 h 1108"/>
                  <a:gd name="T32" fmla="*/ 23 w 835"/>
                  <a:gd name="T33" fmla="*/ 4165 h 1108"/>
                  <a:gd name="T34" fmla="*/ 31 w 835"/>
                  <a:gd name="T35" fmla="*/ 3475 h 1108"/>
                  <a:gd name="T36" fmla="*/ 34 w 835"/>
                  <a:gd name="T37" fmla="*/ 3770 h 1108"/>
                  <a:gd name="T38" fmla="*/ 49 w 835"/>
                  <a:gd name="T39" fmla="*/ 3176 h 1108"/>
                  <a:gd name="T40" fmla="*/ 53 w 835"/>
                  <a:gd name="T41" fmla="*/ 4122 h 1108"/>
                  <a:gd name="T42" fmla="*/ 65 w 835"/>
                  <a:gd name="T43" fmla="*/ 3429 h 1108"/>
                  <a:gd name="T44" fmla="*/ 72 w 835"/>
                  <a:gd name="T45" fmla="*/ 3656 h 1108"/>
                  <a:gd name="T46" fmla="*/ 75 w 835"/>
                  <a:gd name="T47" fmla="*/ 3754 h 1108"/>
                  <a:gd name="T48" fmla="*/ 76 w 835"/>
                  <a:gd name="T49" fmla="*/ 3609 h 1108"/>
                  <a:gd name="T50" fmla="*/ 96 w 835"/>
                  <a:gd name="T51" fmla="*/ 1015 h 1108"/>
                  <a:gd name="T52" fmla="*/ 95 w 835"/>
                  <a:gd name="T53" fmla="*/ 4743 h 1108"/>
                  <a:gd name="T54" fmla="*/ 105 w 835"/>
                  <a:gd name="T55" fmla="*/ 253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116" name="Freeform 30"/>
              <p:cNvSpPr>
                <a:spLocks/>
              </p:cNvSpPr>
              <p:nvPr/>
            </p:nvSpPr>
            <p:spPr bwMode="auto">
              <a:xfrm>
                <a:off x="2815" y="2140"/>
                <a:ext cx="447" cy="1544"/>
              </a:xfrm>
              <a:custGeom>
                <a:avLst/>
                <a:gdLst>
                  <a:gd name="T0" fmla="*/ 128 w 835"/>
                  <a:gd name="T1" fmla="*/ 159 h 1108"/>
                  <a:gd name="T2" fmla="*/ 122 w 835"/>
                  <a:gd name="T3" fmla="*/ 0 h 1108"/>
                  <a:gd name="T4" fmla="*/ 87 w 835"/>
                  <a:gd name="T5" fmla="*/ 2167 h 1108"/>
                  <a:gd name="T6" fmla="*/ 80 w 835"/>
                  <a:gd name="T7" fmla="*/ 2043 h 1108"/>
                  <a:gd name="T8" fmla="*/ 78 w 835"/>
                  <a:gd name="T9" fmla="*/ 1994 h 1108"/>
                  <a:gd name="T10" fmla="*/ 76 w 835"/>
                  <a:gd name="T11" fmla="*/ 2054 h 1108"/>
                  <a:gd name="T12" fmla="*/ 67 w 835"/>
                  <a:gd name="T13" fmla="*/ 2309 h 1108"/>
                  <a:gd name="T14" fmla="*/ 64 w 835"/>
                  <a:gd name="T15" fmla="*/ 1878 h 1108"/>
                  <a:gd name="T16" fmla="*/ 64 w 835"/>
                  <a:gd name="T17" fmla="*/ 1775 h 1108"/>
                  <a:gd name="T18" fmla="*/ 59 w 835"/>
                  <a:gd name="T19" fmla="*/ 1856 h 1108"/>
                  <a:gd name="T20" fmla="*/ 43 w 835"/>
                  <a:gd name="T21" fmla="*/ 2172 h 1108"/>
                  <a:gd name="T22" fmla="*/ 39 w 835"/>
                  <a:gd name="T23" fmla="*/ 1884 h 1108"/>
                  <a:gd name="T24" fmla="*/ 30 w 835"/>
                  <a:gd name="T25" fmla="*/ 2274 h 1108"/>
                  <a:gd name="T26" fmla="*/ 24 w 835"/>
                  <a:gd name="T27" fmla="*/ 1596 h 1108"/>
                  <a:gd name="T28" fmla="*/ 0 w 835"/>
                  <a:gd name="T29" fmla="*/ 2425 h 1108"/>
                  <a:gd name="T30" fmla="*/ 21 w 835"/>
                  <a:gd name="T31" fmla="*/ 1884 h 1108"/>
                  <a:gd name="T32" fmla="*/ 27 w 835"/>
                  <a:gd name="T33" fmla="*/ 2634 h 1108"/>
                  <a:gd name="T34" fmla="*/ 38 w 835"/>
                  <a:gd name="T35" fmla="*/ 2198 h 1108"/>
                  <a:gd name="T36" fmla="*/ 41 w 835"/>
                  <a:gd name="T37" fmla="*/ 2384 h 1108"/>
                  <a:gd name="T38" fmla="*/ 59 w 835"/>
                  <a:gd name="T39" fmla="*/ 2008 h 1108"/>
                  <a:gd name="T40" fmla="*/ 64 w 835"/>
                  <a:gd name="T41" fmla="*/ 2606 h 1108"/>
                  <a:gd name="T42" fmla="*/ 79 w 835"/>
                  <a:gd name="T43" fmla="*/ 2167 h 1108"/>
                  <a:gd name="T44" fmla="*/ 87 w 835"/>
                  <a:gd name="T45" fmla="*/ 2310 h 1108"/>
                  <a:gd name="T46" fmla="*/ 90 w 835"/>
                  <a:gd name="T47" fmla="*/ 2373 h 1108"/>
                  <a:gd name="T48" fmla="*/ 92 w 835"/>
                  <a:gd name="T49" fmla="*/ 2281 h 1108"/>
                  <a:gd name="T50" fmla="*/ 117 w 835"/>
                  <a:gd name="T51" fmla="*/ 641 h 1108"/>
                  <a:gd name="T52" fmla="*/ 115 w 835"/>
                  <a:gd name="T53" fmla="*/ 2999 h 1108"/>
                  <a:gd name="T54" fmla="*/ 128 w 835"/>
                  <a:gd name="T55" fmla="*/ 159 h 1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35" h="1108">
                    <a:moveTo>
                      <a:pt x="835" y="59"/>
                    </a:moveTo>
                    <a:lnTo>
                      <a:pt x="794" y="0"/>
                    </a:lnTo>
                    <a:lnTo>
                      <a:pt x="570" y="801"/>
                    </a:lnTo>
                    <a:lnTo>
                      <a:pt x="525" y="755"/>
                    </a:lnTo>
                    <a:lnTo>
                      <a:pt x="509" y="737"/>
                    </a:lnTo>
                    <a:lnTo>
                      <a:pt x="497" y="759"/>
                    </a:lnTo>
                    <a:lnTo>
                      <a:pt x="441" y="853"/>
                    </a:lnTo>
                    <a:lnTo>
                      <a:pt x="418" y="694"/>
                    </a:lnTo>
                    <a:lnTo>
                      <a:pt x="414" y="656"/>
                    </a:lnTo>
                    <a:lnTo>
                      <a:pt x="387" y="686"/>
                    </a:lnTo>
                    <a:lnTo>
                      <a:pt x="283" y="803"/>
                    </a:lnTo>
                    <a:lnTo>
                      <a:pt x="256" y="696"/>
                    </a:lnTo>
                    <a:lnTo>
                      <a:pt x="195" y="840"/>
                    </a:lnTo>
                    <a:lnTo>
                      <a:pt x="154" y="590"/>
                    </a:lnTo>
                    <a:lnTo>
                      <a:pt x="0" y="896"/>
                    </a:lnTo>
                    <a:lnTo>
                      <a:pt x="134" y="696"/>
                    </a:lnTo>
                    <a:lnTo>
                      <a:pt x="179" y="973"/>
                    </a:lnTo>
                    <a:lnTo>
                      <a:pt x="247" y="812"/>
                    </a:lnTo>
                    <a:lnTo>
                      <a:pt x="265" y="881"/>
                    </a:lnTo>
                    <a:lnTo>
                      <a:pt x="387" y="742"/>
                    </a:lnTo>
                    <a:lnTo>
                      <a:pt x="418" y="963"/>
                    </a:lnTo>
                    <a:lnTo>
                      <a:pt x="515" y="801"/>
                    </a:lnTo>
                    <a:lnTo>
                      <a:pt x="567" y="854"/>
                    </a:lnTo>
                    <a:lnTo>
                      <a:pt x="589" y="877"/>
                    </a:lnTo>
                    <a:lnTo>
                      <a:pt x="598" y="843"/>
                    </a:lnTo>
                    <a:lnTo>
                      <a:pt x="760" y="237"/>
                    </a:lnTo>
                    <a:lnTo>
                      <a:pt x="749" y="1108"/>
                    </a:lnTo>
                    <a:lnTo>
                      <a:pt x="835" y="5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413727" name="Line 31"/>
            <p:cNvSpPr>
              <a:spLocks noChangeShapeType="1"/>
            </p:cNvSpPr>
            <p:nvPr/>
          </p:nvSpPr>
          <p:spPr bwMode="auto">
            <a:xfrm>
              <a:off x="1770063" y="5464175"/>
              <a:ext cx="6400800"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
          <p:nvSpPr>
            <p:cNvPr id="413728" name="AutoShape 32"/>
            <p:cNvSpPr>
              <a:spLocks/>
            </p:cNvSpPr>
            <p:nvPr/>
          </p:nvSpPr>
          <p:spPr bwMode="auto">
            <a:xfrm>
              <a:off x="6477000" y="4560888"/>
              <a:ext cx="304800" cy="838200"/>
            </a:xfrm>
            <a:prstGeom prst="rightBrace">
              <a:avLst>
                <a:gd name="adj1" fmla="val 229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13729" name="AutoShape 33"/>
            <p:cNvSpPr>
              <a:spLocks/>
            </p:cNvSpPr>
            <p:nvPr/>
          </p:nvSpPr>
          <p:spPr bwMode="auto">
            <a:xfrm>
              <a:off x="6477000" y="3189288"/>
              <a:ext cx="304800" cy="1295400"/>
            </a:xfrm>
            <a:prstGeom prst="rightBrace">
              <a:avLst>
                <a:gd name="adj1" fmla="val 354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13730" name="AutoShape 34"/>
            <p:cNvSpPr>
              <a:spLocks/>
            </p:cNvSpPr>
            <p:nvPr/>
          </p:nvSpPr>
          <p:spPr bwMode="auto">
            <a:xfrm>
              <a:off x="6477000" y="1741488"/>
              <a:ext cx="304800" cy="1371600"/>
            </a:xfrm>
            <a:prstGeom prst="righ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13731" name="Text Box 35"/>
            <p:cNvSpPr txBox="1">
              <a:spLocks noChangeArrowheads="1"/>
            </p:cNvSpPr>
            <p:nvPr/>
          </p:nvSpPr>
          <p:spPr bwMode="auto">
            <a:xfrm>
              <a:off x="6629400" y="3570288"/>
              <a:ext cx="220980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400" dirty="0"/>
                <a:t>Functional Genetics: </a:t>
              </a:r>
            </a:p>
            <a:p>
              <a:pPr algn="ctr">
                <a:spcBef>
                  <a:spcPct val="50000"/>
                </a:spcBef>
                <a:defRPr/>
              </a:pPr>
              <a:r>
                <a:rPr lang="en-US" sz="1400" dirty="0"/>
                <a:t>e.g. gene expression profiles</a:t>
              </a:r>
            </a:p>
          </p:txBody>
        </p:sp>
        <p:sp>
          <p:nvSpPr>
            <p:cNvPr id="413732" name="AutoShape 36"/>
            <p:cNvSpPr>
              <a:spLocks/>
            </p:cNvSpPr>
            <p:nvPr/>
          </p:nvSpPr>
          <p:spPr bwMode="auto">
            <a:xfrm>
              <a:off x="1371600" y="5475288"/>
              <a:ext cx="228600" cy="609600"/>
            </a:xfrm>
            <a:prstGeom prst="lef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413767" name="Text Box 71"/>
            <p:cNvSpPr txBox="1">
              <a:spLocks noChangeArrowheads="1"/>
            </p:cNvSpPr>
            <p:nvPr/>
          </p:nvSpPr>
          <p:spPr bwMode="auto">
            <a:xfrm>
              <a:off x="2613025" y="1581150"/>
              <a:ext cx="249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dirty="0"/>
            </a:p>
          </p:txBody>
        </p:sp>
      </p:grpSp>
      <p:sp>
        <p:nvSpPr>
          <p:cNvPr id="413769" name="Text Box 73"/>
          <p:cNvSpPr txBox="1">
            <a:spLocks noChangeArrowheads="1"/>
          </p:cNvSpPr>
          <p:nvPr/>
        </p:nvSpPr>
        <p:spPr bwMode="auto">
          <a:xfrm>
            <a:off x="6268003" y="1767709"/>
            <a:ext cx="2855912"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400" dirty="0"/>
              <a:t>Proteomics and other</a:t>
            </a:r>
          </a:p>
          <a:p>
            <a:pPr algn="ctr">
              <a:spcBef>
                <a:spcPct val="50000"/>
              </a:spcBef>
              <a:defRPr/>
            </a:pPr>
            <a:r>
              <a:rPr lang="en-US" sz="1400" dirty="0"/>
              <a:t>effector molecules</a:t>
            </a:r>
          </a:p>
        </p:txBody>
      </p:sp>
      <p:sp>
        <p:nvSpPr>
          <p:cNvPr id="413770" name="Text Box 74"/>
          <p:cNvSpPr txBox="1">
            <a:spLocks noChangeArrowheads="1"/>
          </p:cNvSpPr>
          <p:nvPr/>
        </p:nvSpPr>
        <p:spPr bwMode="auto">
          <a:xfrm>
            <a:off x="6288088" y="4300845"/>
            <a:ext cx="2855912"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400" dirty="0"/>
              <a:t>Structural Genetics: </a:t>
            </a:r>
          </a:p>
          <a:p>
            <a:pPr algn="ctr">
              <a:spcBef>
                <a:spcPct val="50000"/>
              </a:spcBef>
              <a:defRPr/>
            </a:pPr>
            <a:r>
              <a:rPr lang="en-US" sz="1400" dirty="0"/>
              <a:t>e.g. mutations</a:t>
            </a:r>
          </a:p>
        </p:txBody>
      </p:sp>
      <p:sp>
        <p:nvSpPr>
          <p:cNvPr id="44" name="TextBox 43"/>
          <p:cNvSpPr txBox="1"/>
          <p:nvPr/>
        </p:nvSpPr>
        <p:spPr>
          <a:xfrm>
            <a:off x="230798" y="228600"/>
            <a:ext cx="8583002" cy="523220"/>
          </a:xfrm>
          <a:prstGeom prst="rect">
            <a:avLst/>
          </a:prstGeom>
          <a:noFill/>
        </p:spPr>
        <p:txBody>
          <a:bodyPr wrap="square" rtlCol="0">
            <a:spAutoFit/>
          </a:bodyPr>
          <a:lstStyle/>
          <a:p>
            <a:pPr algn="ctr"/>
            <a:r>
              <a:rPr lang="en-US" sz="2800" dirty="0">
                <a:solidFill>
                  <a:srgbClr val="7030A0"/>
                </a:solidFill>
              </a:rPr>
              <a:t>Limitations of Human Cognitive Capacity</a:t>
            </a:r>
          </a:p>
        </p:txBody>
      </p:sp>
      <p:sp>
        <p:nvSpPr>
          <p:cNvPr id="45" name="TextBox 44"/>
          <p:cNvSpPr txBox="1"/>
          <p:nvPr/>
        </p:nvSpPr>
        <p:spPr>
          <a:xfrm>
            <a:off x="304800" y="6157208"/>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William Stead, IOM Meeting, October 8, 2007. Growth in factors affecting provider decisions versus human cognitive capacity.</a:t>
            </a:r>
          </a:p>
        </p:txBody>
      </p:sp>
    </p:spTree>
    <p:extLst>
      <p:ext uri="{BB962C8B-B14F-4D97-AF65-F5344CB8AC3E}">
        <p14:creationId xmlns:p14="http://schemas.microsoft.com/office/powerpoint/2010/main" val="73914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7" y="1066800"/>
            <a:ext cx="8822726" cy="4800600"/>
          </a:xfrm>
        </p:spPr>
        <p:txBody>
          <a:bodyPr>
            <a:normAutofit fontScale="85000" lnSpcReduction="10000"/>
          </a:bodyPr>
          <a:lstStyle/>
          <a:p>
            <a:pPr marL="514350" indent="-514350">
              <a:buFont typeface="+mj-lt"/>
              <a:buAutoNum type="arabicPeriod"/>
            </a:pPr>
            <a:r>
              <a:rPr lang="en-US" dirty="0">
                <a:solidFill>
                  <a:srgbClr val="C00000"/>
                </a:solidFill>
              </a:rPr>
              <a:t>Knowledge overload </a:t>
            </a:r>
            <a:r>
              <a:rPr lang="en-US" dirty="0"/>
              <a:t>– Growing medical knowledge threatens to overwhelm human memory capacity </a:t>
            </a:r>
            <a:r>
              <a:rPr lang="en-US" dirty="0">
                <a:solidFill>
                  <a:schemeClr val="bg1">
                    <a:lumMod val="50000"/>
                  </a:schemeClr>
                </a:solidFill>
              </a:rPr>
              <a:t>(e.g., rise of molecular classification of disease is adding new rapidly changing medical knowledge)</a:t>
            </a:r>
          </a:p>
          <a:p>
            <a:pPr marL="514350" indent="-514350">
              <a:buFont typeface="+mj-lt"/>
              <a:buAutoNum type="arabicPeriod"/>
            </a:pPr>
            <a:r>
              <a:rPr lang="en-US" dirty="0">
                <a:solidFill>
                  <a:srgbClr val="C00000"/>
                </a:solidFill>
              </a:rPr>
              <a:t>Data overload </a:t>
            </a:r>
            <a:r>
              <a:rPr lang="en-US" dirty="0"/>
              <a:t>– Increasing clinical data per patient threatens to overwhelm human cognitive ability to process </a:t>
            </a:r>
            <a:r>
              <a:rPr lang="en-US" dirty="0">
                <a:solidFill>
                  <a:schemeClr val="bg1">
                    <a:lumMod val="50000"/>
                  </a:schemeClr>
                </a:solidFill>
              </a:rPr>
              <a:t>(e.g., 1,400 new data points per patient per day in critical care)</a:t>
            </a:r>
          </a:p>
          <a:p>
            <a:pPr marL="514350" indent="-514350">
              <a:buFont typeface="+mj-lt"/>
              <a:buAutoNum type="arabicPeriod"/>
            </a:pPr>
            <a:r>
              <a:rPr lang="en-US" dirty="0">
                <a:solidFill>
                  <a:srgbClr val="C00000"/>
                </a:solidFill>
              </a:rPr>
              <a:t>Process overload </a:t>
            </a:r>
            <a:r>
              <a:rPr lang="en-US" dirty="0"/>
              <a:t>– Rising length of time to review results or enter information in the electronic health record (EHR) system increases clinician burnout </a:t>
            </a:r>
            <a:r>
              <a:rPr lang="en-US" dirty="0">
                <a:solidFill>
                  <a:schemeClr val="bg1">
                    <a:lumMod val="50000"/>
                  </a:schemeClr>
                </a:solidFill>
              </a:rPr>
              <a:t>(e.g., 6 hours in a 11-hour day for documenting in the EHR system</a:t>
            </a:r>
            <a:r>
              <a:rPr lang="en-US" baseline="30000" dirty="0">
                <a:solidFill>
                  <a:schemeClr val="bg1">
                    <a:lumMod val="50000"/>
                  </a:schemeClr>
                </a:solidFill>
              </a:rPr>
              <a:t>1</a:t>
            </a:r>
            <a:r>
              <a:rPr lang="en-US" dirty="0">
                <a:solidFill>
                  <a:schemeClr val="bg1">
                    <a:lumMod val="50000"/>
                  </a:schemeClr>
                </a:solidFill>
              </a:rPr>
              <a:t>)</a:t>
            </a:r>
          </a:p>
        </p:txBody>
      </p:sp>
      <p:sp>
        <p:nvSpPr>
          <p:cNvPr id="5" name="TextBox 4"/>
          <p:cNvSpPr txBox="1"/>
          <p:nvPr/>
        </p:nvSpPr>
        <p:spPr>
          <a:xfrm>
            <a:off x="450273" y="381000"/>
            <a:ext cx="8229600" cy="523220"/>
          </a:xfrm>
          <a:prstGeom prst="rect">
            <a:avLst/>
          </a:prstGeom>
          <a:noFill/>
        </p:spPr>
        <p:txBody>
          <a:bodyPr wrap="square" rtlCol="0">
            <a:spAutoFit/>
          </a:bodyPr>
          <a:lstStyle/>
          <a:p>
            <a:pPr algn="ctr"/>
            <a:r>
              <a:rPr lang="en-US" sz="2800" dirty="0">
                <a:solidFill>
                  <a:srgbClr val="7030A0"/>
                </a:solidFill>
              </a:rPr>
              <a:t>The Need for CDS: Clinical Challenges</a:t>
            </a:r>
          </a:p>
        </p:txBody>
      </p:sp>
      <p:sp>
        <p:nvSpPr>
          <p:cNvPr id="2" name="TextBox 1">
            <a:extLst>
              <a:ext uri="{FF2B5EF4-FFF2-40B4-BE49-F238E27FC236}">
                <a16:creationId xmlns:a16="http://schemas.microsoft.com/office/drawing/2014/main" id="{69E94DB2-6CD2-6320-0962-FAB3D8D4A9E6}"/>
              </a:ext>
            </a:extLst>
          </p:cNvPr>
          <p:cNvSpPr txBox="1"/>
          <p:nvPr/>
        </p:nvSpPr>
        <p:spPr>
          <a:xfrm>
            <a:off x="474363" y="5867400"/>
            <a:ext cx="8509000" cy="830997"/>
          </a:xfrm>
          <a:prstGeom prst="rect">
            <a:avLst/>
          </a:prstGeom>
          <a:noFill/>
        </p:spPr>
        <p:txBody>
          <a:bodyPr wrap="square" rtlCol="0">
            <a:spAutoFit/>
          </a:bodyPr>
          <a:lstStyle/>
          <a:p>
            <a:pPr>
              <a:defRPr/>
            </a:pPr>
            <a:r>
              <a:rPr lang="en-US" sz="1600" baseline="30000" dirty="0">
                <a:solidFill>
                  <a:schemeClr val="tx1">
                    <a:lumMod val="65000"/>
                    <a:lumOff val="35000"/>
                  </a:schemeClr>
                </a:solidFill>
              </a:rPr>
              <a:t>1</a:t>
            </a:r>
            <a:r>
              <a:rPr lang="en-US" sz="1600" dirty="0">
                <a:solidFill>
                  <a:schemeClr val="tx1">
                    <a:lumMod val="65000"/>
                    <a:lumOff val="35000"/>
                  </a:schemeClr>
                </a:solidFill>
              </a:rPr>
              <a:t>Arndt BG, Beasley JW, Watkinson MD, </a:t>
            </a:r>
            <a:r>
              <a:rPr lang="en-US" sz="1600" dirty="0" err="1">
                <a:solidFill>
                  <a:schemeClr val="tx1">
                    <a:lumMod val="65000"/>
                    <a:lumOff val="35000"/>
                  </a:schemeClr>
                </a:solidFill>
              </a:rPr>
              <a:t>Temte</a:t>
            </a:r>
            <a:r>
              <a:rPr lang="en-US" sz="1600" dirty="0">
                <a:solidFill>
                  <a:schemeClr val="tx1">
                    <a:lumMod val="65000"/>
                    <a:lumOff val="35000"/>
                  </a:schemeClr>
                </a:solidFill>
              </a:rPr>
              <a:t> JL, Tuan WJ, </a:t>
            </a:r>
            <a:r>
              <a:rPr lang="en-US" sz="1600" dirty="0" err="1">
                <a:solidFill>
                  <a:schemeClr val="tx1">
                    <a:lumMod val="65000"/>
                    <a:lumOff val="35000"/>
                  </a:schemeClr>
                </a:solidFill>
              </a:rPr>
              <a:t>Sinsky</a:t>
            </a:r>
            <a:r>
              <a:rPr lang="en-US" sz="1600" dirty="0">
                <a:solidFill>
                  <a:schemeClr val="tx1">
                    <a:lumMod val="65000"/>
                    <a:lumOff val="35000"/>
                  </a:schemeClr>
                </a:solidFill>
              </a:rPr>
              <a:t> CA, Gilchrist VJ. Tethered to the EHR: primary care physician workload assessment using EHR event log data and time-motion observations. Ann Fam Med. 2017 Sep;15(5):419-426.</a:t>
            </a:r>
          </a:p>
        </p:txBody>
      </p:sp>
    </p:spTree>
    <p:extLst>
      <p:ext uri="{BB962C8B-B14F-4D97-AF65-F5344CB8AC3E}">
        <p14:creationId xmlns:p14="http://schemas.microsoft.com/office/powerpoint/2010/main" val="175794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98" y="228600"/>
            <a:ext cx="8583002" cy="523220"/>
          </a:xfrm>
          <a:prstGeom prst="rect">
            <a:avLst/>
          </a:prstGeom>
          <a:noFill/>
        </p:spPr>
        <p:txBody>
          <a:bodyPr wrap="square" rtlCol="0">
            <a:spAutoFit/>
          </a:bodyPr>
          <a:lstStyle/>
          <a:p>
            <a:pPr algn="ctr"/>
            <a:r>
              <a:rPr lang="en-US" sz="2800" dirty="0">
                <a:solidFill>
                  <a:srgbClr val="7030A0"/>
                </a:solidFill>
              </a:rPr>
              <a:t>Increasing Clinical Documentation </a:t>
            </a:r>
          </a:p>
        </p:txBody>
      </p:sp>
      <p:pic>
        <p:nvPicPr>
          <p:cNvPr id="1026" name="Picture 2" descr="https://acp.silverchair-cdn.com/acp/content_public/journal/aim/937339/m180139ff1_figure_average_characters_per_ambulatory_progress_note_in_us_and_international_health.jpeg?Expires=1582121475&amp;Signature=UYnnM240HiflMsevoS60ALC1wmontEKiqF~AINwnBfeuXA~M~AXbd7~3FNYREvKqp9BrN-t~cdI8zvWgQJ-ZOYLdxUuz3yT7ay5YPYYEI~ubsYrwkHh~03tvfn6VADwaqAmPL2PWggDk7iFa7VsQy5CUmsuaa6cDnq5854axWr0~bJmF7hflAZ41Pc42Mp305GAn7tB4g4fsufYvYv9vpmd7AyCUYSWd9r~e31nuzm~KQef~WTViI9GGksWoQzoQxR0XcppZLixfM4rzlbb-~XgHPR0hRZ-ryeXZqsZoAevEMkQq-AyrgsPt~UA4ZksQd5ItDtonUHbtoFtIcoLMmg__&amp;Key-Pair-Id=APKAIE5G5CRDK6RD3P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05" y="990600"/>
            <a:ext cx="8637875"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067234"/>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Downing NL, Bates DW, </a:t>
            </a:r>
            <a:r>
              <a:rPr lang="en-US" sz="1600" dirty="0" err="1">
                <a:solidFill>
                  <a:schemeClr val="tx1">
                    <a:lumMod val="65000"/>
                    <a:lumOff val="35000"/>
                  </a:schemeClr>
                </a:solidFill>
              </a:rPr>
              <a:t>Longhurst</a:t>
            </a:r>
            <a:r>
              <a:rPr lang="en-US" sz="1600" dirty="0">
                <a:solidFill>
                  <a:schemeClr val="tx1">
                    <a:lumMod val="65000"/>
                    <a:lumOff val="35000"/>
                  </a:schemeClr>
                </a:solidFill>
              </a:rPr>
              <a:t> CA. Physician burnout in the electronic health record era: are we ignoring the real cause? Annals of internal medicine. 2018 Jul 3;169(1):50-1.</a:t>
            </a:r>
          </a:p>
        </p:txBody>
      </p:sp>
    </p:spTree>
    <p:extLst>
      <p:ext uri="{BB962C8B-B14F-4D97-AF65-F5344CB8AC3E}">
        <p14:creationId xmlns:p14="http://schemas.microsoft.com/office/powerpoint/2010/main" val="334025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a:solidFill>
                  <a:srgbClr val="7030A0"/>
                </a:solidFill>
              </a:rPr>
              <a:t>Evaluation of AI-CDS</a:t>
            </a:r>
          </a:p>
        </p:txBody>
      </p:sp>
    </p:spTree>
    <p:extLst>
      <p:ext uri="{BB962C8B-B14F-4D97-AF65-F5344CB8AC3E}">
        <p14:creationId xmlns:p14="http://schemas.microsoft.com/office/powerpoint/2010/main" val="2918708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7" y="1066800"/>
            <a:ext cx="8822726" cy="4267200"/>
          </a:xfrm>
        </p:spPr>
        <p:txBody>
          <a:bodyPr>
            <a:normAutofit/>
          </a:bodyPr>
          <a:lstStyle/>
          <a:p>
            <a:r>
              <a:rPr lang="en-US" sz="2800" dirty="0">
                <a:solidFill>
                  <a:srgbClr val="C00000"/>
                </a:solidFill>
              </a:rPr>
              <a:t>Epic Sepsis Model </a:t>
            </a:r>
            <a:r>
              <a:rPr lang="en-US" sz="2800" dirty="0"/>
              <a:t>is implemented at hundreds of U.S. hospitals to predict who will develop sepsis</a:t>
            </a:r>
          </a:p>
          <a:p>
            <a:r>
              <a:rPr lang="en-US" sz="2800" dirty="0"/>
              <a:t>Evaluation study done after deployment: </a:t>
            </a:r>
          </a:p>
          <a:p>
            <a:pPr lvl="1"/>
            <a:r>
              <a:rPr lang="en-US" sz="2400" dirty="0"/>
              <a:t>Showed poor discrimination and calibration</a:t>
            </a:r>
          </a:p>
          <a:p>
            <a:pPr lvl="1"/>
            <a:r>
              <a:rPr lang="en-US" sz="2400" dirty="0"/>
              <a:t>Area under ROC curve of 0.63 (95% CI, 0.62-0.64)</a:t>
            </a:r>
          </a:p>
          <a:p>
            <a:pPr lvl="1"/>
            <a:r>
              <a:rPr lang="en-US" sz="2400" dirty="0"/>
              <a:t>Missed 67% of sepsis patients though had heavy alert burden (alerts on 18% of patients)</a:t>
            </a:r>
          </a:p>
        </p:txBody>
      </p:sp>
      <p:sp>
        <p:nvSpPr>
          <p:cNvPr id="5" name="TextBox 4"/>
          <p:cNvSpPr txBox="1"/>
          <p:nvPr/>
        </p:nvSpPr>
        <p:spPr>
          <a:xfrm>
            <a:off x="304800" y="381000"/>
            <a:ext cx="8534400" cy="523220"/>
          </a:xfrm>
          <a:prstGeom prst="rect">
            <a:avLst/>
          </a:prstGeom>
          <a:noFill/>
        </p:spPr>
        <p:txBody>
          <a:bodyPr wrap="square" rtlCol="0">
            <a:spAutoFit/>
          </a:bodyPr>
          <a:lstStyle/>
          <a:p>
            <a:pPr algn="ctr"/>
            <a:r>
              <a:rPr lang="en-US" sz="2800" dirty="0">
                <a:solidFill>
                  <a:srgbClr val="7030A0"/>
                </a:solidFill>
              </a:rPr>
              <a:t>Example of AI-CDS Deployment With Minimal Evaluation</a:t>
            </a:r>
          </a:p>
        </p:txBody>
      </p:sp>
      <p:sp>
        <p:nvSpPr>
          <p:cNvPr id="2" name="TextBox 1">
            <a:extLst>
              <a:ext uri="{FF2B5EF4-FFF2-40B4-BE49-F238E27FC236}">
                <a16:creationId xmlns:a16="http://schemas.microsoft.com/office/drawing/2014/main" id="{69E94DB2-6CD2-6320-0962-FAB3D8D4A9E6}"/>
              </a:ext>
            </a:extLst>
          </p:cNvPr>
          <p:cNvSpPr txBox="1"/>
          <p:nvPr/>
        </p:nvSpPr>
        <p:spPr>
          <a:xfrm>
            <a:off x="474363" y="5867400"/>
            <a:ext cx="8509000" cy="830997"/>
          </a:xfrm>
          <a:prstGeom prst="rect">
            <a:avLst/>
          </a:prstGeom>
          <a:noFill/>
        </p:spPr>
        <p:txBody>
          <a:bodyPr wrap="square" rtlCol="0">
            <a:spAutoFit/>
          </a:bodyPr>
          <a:lstStyle/>
          <a:p>
            <a:pPr>
              <a:defRPr/>
            </a:pPr>
            <a:r>
              <a:rPr lang="en-US" sz="1600" dirty="0">
                <a:solidFill>
                  <a:schemeClr val="tx1">
                    <a:lumMod val="65000"/>
                    <a:lumOff val="35000"/>
                  </a:schemeClr>
                </a:solidFill>
              </a:rPr>
              <a:t>Wong A, </a:t>
            </a:r>
            <a:r>
              <a:rPr lang="en-US" sz="1600" dirty="0" err="1">
                <a:solidFill>
                  <a:schemeClr val="tx1">
                    <a:lumMod val="65000"/>
                    <a:lumOff val="35000"/>
                  </a:schemeClr>
                </a:solidFill>
              </a:rPr>
              <a:t>Otles</a:t>
            </a:r>
            <a:r>
              <a:rPr lang="en-US" sz="1600" dirty="0">
                <a:solidFill>
                  <a:schemeClr val="tx1">
                    <a:lumMod val="65000"/>
                    <a:lumOff val="35000"/>
                  </a:schemeClr>
                </a:solidFill>
              </a:rPr>
              <a:t> E, Donnelly JP, Krumm A, McCullough J, </a:t>
            </a:r>
            <a:r>
              <a:rPr lang="en-US" sz="1600" dirty="0" err="1">
                <a:solidFill>
                  <a:schemeClr val="tx1">
                    <a:lumMod val="65000"/>
                    <a:lumOff val="35000"/>
                  </a:schemeClr>
                </a:solidFill>
              </a:rPr>
              <a:t>DeTroyer</a:t>
            </a:r>
            <a:r>
              <a:rPr lang="en-US" sz="1600" dirty="0">
                <a:solidFill>
                  <a:schemeClr val="tx1">
                    <a:lumMod val="65000"/>
                    <a:lumOff val="35000"/>
                  </a:schemeClr>
                </a:solidFill>
              </a:rPr>
              <a:t>-Cooley O, et al. External validation of a widely implemented proprietary sepsis prediction model in hospitalized patients. JAMA Intern Med. 2021 Aug 1;181(8):1065–70.</a:t>
            </a:r>
          </a:p>
        </p:txBody>
      </p:sp>
    </p:spTree>
    <p:extLst>
      <p:ext uri="{BB962C8B-B14F-4D97-AF65-F5344CB8AC3E}">
        <p14:creationId xmlns:p14="http://schemas.microsoft.com/office/powerpoint/2010/main" val="145262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273" y="304800"/>
            <a:ext cx="8229600" cy="523220"/>
          </a:xfrm>
          <a:prstGeom prst="rect">
            <a:avLst/>
          </a:prstGeom>
          <a:noFill/>
        </p:spPr>
        <p:txBody>
          <a:bodyPr wrap="square" rtlCol="0">
            <a:spAutoFit/>
          </a:bodyPr>
          <a:lstStyle/>
          <a:p>
            <a:pPr algn="ctr"/>
            <a:r>
              <a:rPr lang="en-US" sz="2800" dirty="0">
                <a:solidFill>
                  <a:srgbClr val="7030A0"/>
                </a:solidFill>
              </a:rPr>
              <a:t>Evaluation Framework for a New Biologic</a:t>
            </a:r>
          </a:p>
        </p:txBody>
      </p:sp>
      <p:sp>
        <p:nvSpPr>
          <p:cNvPr id="6" name="Content Placeholder 2"/>
          <p:cNvSpPr txBox="1">
            <a:spLocks/>
          </p:cNvSpPr>
          <p:nvPr/>
        </p:nvSpPr>
        <p:spPr>
          <a:xfrm>
            <a:off x="299184" y="828020"/>
            <a:ext cx="8534400" cy="5801380"/>
          </a:xfrm>
          <a:prstGeom prst="rect">
            <a:avLst/>
          </a:prstGeom>
          <a:solidFill>
            <a:schemeClr val="bg1"/>
          </a:solidFill>
        </p:spPr>
        <p:txBody>
          <a:bodyPr vert="horz" lIns="45720" tIns="45720" rIns="4572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70085567"/>
              </p:ext>
            </p:extLst>
          </p:nvPr>
        </p:nvGraphicFramePr>
        <p:xfrm>
          <a:off x="451584" y="1021080"/>
          <a:ext cx="8229600" cy="5181600"/>
        </p:xfrm>
        <a:graphic>
          <a:graphicData uri="http://schemas.openxmlformats.org/drawingml/2006/table">
            <a:tbl>
              <a:tblPr firstRow="1" bandRow="1">
                <a:tableStyleId>{5C22544A-7EE6-4342-B048-85BDC9FD1C3A}</a:tableStyleId>
              </a:tblPr>
              <a:tblGrid>
                <a:gridCol w="1804923">
                  <a:extLst>
                    <a:ext uri="{9D8B030D-6E8A-4147-A177-3AD203B41FA5}">
                      <a16:colId xmlns:a16="http://schemas.microsoft.com/office/drawing/2014/main" val="20000"/>
                    </a:ext>
                  </a:extLst>
                </a:gridCol>
                <a:gridCol w="3153693">
                  <a:extLst>
                    <a:ext uri="{9D8B030D-6E8A-4147-A177-3AD203B41FA5}">
                      <a16:colId xmlns:a16="http://schemas.microsoft.com/office/drawing/2014/main" val="20001"/>
                    </a:ext>
                  </a:extLst>
                </a:gridCol>
                <a:gridCol w="3270984">
                  <a:extLst>
                    <a:ext uri="{9D8B030D-6E8A-4147-A177-3AD203B41FA5}">
                      <a16:colId xmlns:a16="http://schemas.microsoft.com/office/drawing/2014/main" val="20002"/>
                    </a:ext>
                  </a:extLst>
                </a:gridCol>
              </a:tblGrid>
              <a:tr h="3299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a:effectLst/>
                          <a:latin typeface="+mn-lt"/>
                          <a:ea typeface="Calibri"/>
                          <a:cs typeface="Times New Roman"/>
                        </a:rPr>
                        <a:t>Study Phase</a:t>
                      </a:r>
                    </a:p>
                  </a:txBody>
                  <a:tcPr/>
                </a:tc>
                <a:tc>
                  <a:txBody>
                    <a:bodyPr/>
                    <a:lstStyle/>
                    <a:p>
                      <a:r>
                        <a:rPr lang="en-US" sz="1900" dirty="0"/>
                        <a:t>Vaccine</a:t>
                      </a:r>
                    </a:p>
                  </a:txBody>
                  <a:tcPr/>
                </a:tc>
                <a:tc>
                  <a:txBody>
                    <a:bodyPr/>
                    <a:lstStyle/>
                    <a:p>
                      <a:endParaRPr lang="en-US" dirty="0"/>
                    </a:p>
                  </a:txBody>
                  <a:tcPr/>
                </a:tc>
                <a:extLst>
                  <a:ext uri="{0D108BD9-81ED-4DB2-BD59-A6C34878D82A}">
                    <a16:rowId xmlns:a16="http://schemas.microsoft.com/office/drawing/2014/main" val="10000"/>
                  </a:ext>
                </a:extLst>
              </a:tr>
              <a:tr h="632314">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T0</a:t>
                      </a:r>
                      <a:r>
                        <a:rPr lang="en-US" sz="1900" dirty="0">
                          <a:effectLst/>
                          <a:latin typeface="+mn-lt"/>
                          <a:ea typeface="Calibri"/>
                          <a:cs typeface="Times New Roman"/>
                        </a:rPr>
                        <a:t>: Basic research</a:t>
                      </a:r>
                    </a:p>
                  </a:txBody>
                  <a:tcPr marL="68580" marR="68580" marT="0" marB="0"/>
                </a:tc>
                <a:tc>
                  <a:txBody>
                    <a:bodyPr/>
                    <a:lstStyle/>
                    <a:p>
                      <a:pPr>
                        <a:lnSpc>
                          <a:spcPct val="100000"/>
                        </a:lnSpc>
                      </a:pPr>
                      <a:r>
                        <a:rPr lang="en-US" sz="1900" dirty="0">
                          <a:solidFill>
                            <a:srgbClr val="C00000"/>
                          </a:solidFill>
                          <a:latin typeface="+mn-lt"/>
                        </a:rPr>
                        <a:t>Pre-clinical</a:t>
                      </a:r>
                      <a:r>
                        <a:rPr lang="en-US" sz="1900" dirty="0">
                          <a:latin typeface="+mn-lt"/>
                        </a:rPr>
                        <a:t> in-vitro and animal studies</a:t>
                      </a:r>
                    </a:p>
                  </a:txBody>
                  <a:tcPr/>
                </a:tc>
                <a:tc>
                  <a:txBody>
                    <a:bodyPr/>
                    <a:lstStyle/>
                    <a:p>
                      <a:endParaRPr lang="en-US" sz="2000" dirty="0">
                        <a:latin typeface="+mn-lt"/>
                      </a:endParaRPr>
                    </a:p>
                  </a:txBody>
                  <a:tcPr/>
                </a:tc>
                <a:extLst>
                  <a:ext uri="{0D108BD9-81ED-4DB2-BD59-A6C34878D82A}">
                    <a16:rowId xmlns:a16="http://schemas.microsoft.com/office/drawing/2014/main" val="10001"/>
                  </a:ext>
                </a:extLst>
              </a:tr>
              <a:tr h="907232">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T1</a:t>
                      </a:r>
                      <a:r>
                        <a:rPr lang="en-US" sz="1900" dirty="0">
                          <a:effectLst/>
                          <a:latin typeface="+mn-lt"/>
                          <a:ea typeface="Calibri"/>
                          <a:cs typeface="Times New Roman"/>
                        </a:rPr>
                        <a:t>: Translation to humans</a:t>
                      </a:r>
                    </a:p>
                  </a:txBody>
                  <a:tcPr marL="68580" marR="68580" marT="0" marB="0"/>
                </a:tc>
                <a:tc>
                  <a:txBody>
                    <a:bodyPr/>
                    <a:lstStyle/>
                    <a:p>
                      <a:pPr>
                        <a:lnSpc>
                          <a:spcPct val="100000"/>
                        </a:lnSpc>
                      </a:pPr>
                      <a:r>
                        <a:rPr lang="en-US" sz="1900" dirty="0">
                          <a:solidFill>
                            <a:srgbClr val="C00000"/>
                          </a:solidFill>
                          <a:latin typeface="+mn-lt"/>
                        </a:rPr>
                        <a:t>Phase I</a:t>
                      </a:r>
                      <a:r>
                        <a:rPr lang="en-US" sz="1900" dirty="0">
                          <a:latin typeface="+mn-lt"/>
                        </a:rPr>
                        <a:t>: Study</a:t>
                      </a:r>
                      <a:r>
                        <a:rPr lang="en-US" sz="1900" baseline="0" dirty="0">
                          <a:latin typeface="+mn-lt"/>
                        </a:rPr>
                        <a:t> in a small number healthy people to </a:t>
                      </a:r>
                      <a:r>
                        <a:rPr lang="en-US" sz="1900" b="1" baseline="0" dirty="0">
                          <a:solidFill>
                            <a:srgbClr val="7030A0"/>
                          </a:solidFill>
                          <a:latin typeface="+mn-lt"/>
                        </a:rPr>
                        <a:t>assess safety</a:t>
                      </a:r>
                      <a:endParaRPr lang="en-US" sz="1900" b="1" dirty="0">
                        <a:solidFill>
                          <a:srgbClr val="7030A0"/>
                        </a:solidFill>
                        <a:latin typeface="+mn-lt"/>
                      </a:endParaRPr>
                    </a:p>
                  </a:txBody>
                  <a:tcPr/>
                </a:tc>
                <a:tc>
                  <a:txBody>
                    <a:bodyPr/>
                    <a:lstStyle/>
                    <a:p>
                      <a:endParaRPr lang="en-US" sz="2000" dirty="0">
                        <a:latin typeface="+mn-lt"/>
                      </a:endParaRPr>
                    </a:p>
                  </a:txBody>
                  <a:tcPr/>
                </a:tc>
                <a:extLst>
                  <a:ext uri="{0D108BD9-81ED-4DB2-BD59-A6C34878D82A}">
                    <a16:rowId xmlns:a16="http://schemas.microsoft.com/office/drawing/2014/main" val="10002"/>
                  </a:ext>
                </a:extLst>
              </a:tr>
              <a:tr h="907232">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T2</a:t>
                      </a:r>
                      <a:r>
                        <a:rPr lang="en-US" sz="1900" dirty="0">
                          <a:effectLst/>
                          <a:latin typeface="+mn-lt"/>
                          <a:ea typeface="Calibri"/>
                          <a:cs typeface="Times New Roman"/>
                        </a:rPr>
                        <a:t>: Translation to patients</a:t>
                      </a:r>
                    </a:p>
                  </a:txBody>
                  <a:tcPr marL="68580" marR="68580" marT="0" marB="0"/>
                </a:tc>
                <a:tc>
                  <a:txBody>
                    <a:bodyPr/>
                    <a:lstStyle/>
                    <a:p>
                      <a:pPr>
                        <a:lnSpc>
                          <a:spcPct val="100000"/>
                        </a:lnSpc>
                      </a:pPr>
                      <a:r>
                        <a:rPr lang="en-US" sz="1900" dirty="0">
                          <a:solidFill>
                            <a:srgbClr val="C00000"/>
                          </a:solidFill>
                          <a:latin typeface="+mn-lt"/>
                        </a:rPr>
                        <a:t>Phase II</a:t>
                      </a:r>
                      <a:r>
                        <a:rPr lang="en-US" sz="1900" dirty="0">
                          <a:latin typeface="+mn-lt"/>
                        </a:rPr>
                        <a:t>: Study</a:t>
                      </a:r>
                      <a:r>
                        <a:rPr lang="en-US" sz="1900" baseline="0" dirty="0">
                          <a:latin typeface="+mn-lt"/>
                        </a:rPr>
                        <a:t> in a moderate number </a:t>
                      </a:r>
                      <a:r>
                        <a:rPr lang="en-US" sz="1900" dirty="0">
                          <a:latin typeface="+mn-lt"/>
                        </a:rPr>
                        <a:t>of at-risk people to </a:t>
                      </a:r>
                      <a:r>
                        <a:rPr lang="en-US" sz="1900" b="1" dirty="0">
                          <a:solidFill>
                            <a:srgbClr val="7030A0"/>
                          </a:solidFill>
                          <a:latin typeface="+mn-lt"/>
                        </a:rPr>
                        <a:t>assess efficacy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mn-lt"/>
                      </a:endParaRPr>
                    </a:p>
                  </a:txBody>
                  <a:tcPr/>
                </a:tc>
                <a:extLst>
                  <a:ext uri="{0D108BD9-81ED-4DB2-BD59-A6C34878D82A}">
                    <a16:rowId xmlns:a16="http://schemas.microsoft.com/office/drawing/2014/main" val="10003"/>
                  </a:ext>
                </a:extLst>
              </a:tr>
              <a:tr h="1182151">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T3</a:t>
                      </a:r>
                      <a:r>
                        <a:rPr lang="en-US" sz="1900" dirty="0">
                          <a:effectLst/>
                          <a:latin typeface="+mn-lt"/>
                          <a:ea typeface="Calibri"/>
                          <a:cs typeface="Times New Roman"/>
                        </a:rPr>
                        <a:t>: Translation to practice</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a:solidFill>
                            <a:srgbClr val="C00000"/>
                          </a:solidFill>
                          <a:latin typeface="+mn-lt"/>
                        </a:rPr>
                        <a:t>Phase III</a:t>
                      </a:r>
                      <a:r>
                        <a:rPr lang="en-US" sz="1900" dirty="0">
                          <a:latin typeface="+mn-lt"/>
                        </a:rPr>
                        <a:t>: Trial (often RCT) in a large population to </a:t>
                      </a:r>
                      <a:r>
                        <a:rPr lang="en-US" sz="1900" b="1" dirty="0">
                          <a:solidFill>
                            <a:srgbClr val="7030A0"/>
                          </a:solidFill>
                          <a:latin typeface="+mn-lt"/>
                        </a:rPr>
                        <a:t>verify safety and efficacy</a:t>
                      </a:r>
                      <a:r>
                        <a:rPr lang="en-US" sz="1900" dirty="0">
                          <a:latin typeface="+mn-lt"/>
                        </a:rPr>
                        <a:t>; approval </a:t>
                      </a:r>
                      <a:r>
                        <a:rPr lang="en-US" sz="1900" baseline="0" dirty="0">
                          <a:latin typeface="+mn-lt"/>
                        </a:rPr>
                        <a:t>by FDA</a:t>
                      </a:r>
                      <a:endParaRPr lang="en-US" sz="1900" dirty="0">
                        <a:latin typeface="+mn-lt"/>
                      </a:endParaRPr>
                    </a:p>
                  </a:txBody>
                  <a:tcPr/>
                </a:tc>
                <a:tc>
                  <a:txBody>
                    <a:bodyPr/>
                    <a:lstStyle/>
                    <a:p>
                      <a:endParaRPr lang="en-US" sz="2000" dirty="0">
                        <a:latin typeface="+mn-lt"/>
                      </a:endParaRPr>
                    </a:p>
                  </a:txBody>
                  <a:tcPr/>
                </a:tc>
                <a:extLst>
                  <a:ext uri="{0D108BD9-81ED-4DB2-BD59-A6C34878D82A}">
                    <a16:rowId xmlns:a16="http://schemas.microsoft.com/office/drawing/2014/main" val="10004"/>
                  </a:ext>
                </a:extLst>
              </a:tr>
              <a:tr h="907232">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T4</a:t>
                      </a:r>
                      <a:r>
                        <a:rPr lang="en-US" sz="1900" dirty="0">
                          <a:effectLst/>
                          <a:latin typeface="+mn-lt"/>
                          <a:ea typeface="Calibri"/>
                          <a:cs typeface="Times New Roman"/>
                        </a:rPr>
                        <a:t>: Translation to communities</a:t>
                      </a:r>
                    </a:p>
                  </a:txBody>
                  <a:tcPr marL="68580" marR="68580" marT="0" marB="0"/>
                </a:tc>
                <a:tc>
                  <a:txBody>
                    <a:bodyPr/>
                    <a:lstStyle/>
                    <a:p>
                      <a:pPr>
                        <a:lnSpc>
                          <a:spcPct val="100000"/>
                        </a:lnSpc>
                      </a:pPr>
                      <a:r>
                        <a:rPr lang="en-US" sz="1900" dirty="0">
                          <a:solidFill>
                            <a:srgbClr val="C00000"/>
                          </a:solidFill>
                          <a:latin typeface="+mn-lt"/>
                        </a:rPr>
                        <a:t>Phase IV</a:t>
                      </a:r>
                      <a:r>
                        <a:rPr lang="en-US" sz="1900" dirty="0">
                          <a:latin typeface="+mn-lt"/>
                        </a:rPr>
                        <a:t>: Post-deployment studies</a:t>
                      </a:r>
                      <a:r>
                        <a:rPr lang="en-US" sz="1900" baseline="0" dirty="0">
                          <a:latin typeface="+mn-lt"/>
                        </a:rPr>
                        <a:t> to </a:t>
                      </a:r>
                      <a:r>
                        <a:rPr lang="en-US" sz="1900" b="1" baseline="0" dirty="0">
                          <a:solidFill>
                            <a:srgbClr val="7030A0"/>
                          </a:solidFill>
                          <a:latin typeface="+mn-lt"/>
                        </a:rPr>
                        <a:t>monitor </a:t>
                      </a:r>
                      <a:r>
                        <a:rPr lang="en-US" sz="1900" b="1" dirty="0">
                          <a:solidFill>
                            <a:srgbClr val="7030A0"/>
                          </a:solidFill>
                          <a:latin typeface="+mn-lt"/>
                        </a:rPr>
                        <a:t>safety and efficacy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mn-lt"/>
                      </a:endParaRPr>
                    </a:p>
                  </a:txBody>
                  <a:tcPr/>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C173E5CB-1F0E-9AAB-ABD0-44CB4C29F6CA}"/>
              </a:ext>
            </a:extLst>
          </p:cNvPr>
          <p:cNvPicPr>
            <a:picLocks noChangeAspect="1"/>
          </p:cNvPicPr>
          <p:nvPr/>
        </p:nvPicPr>
        <p:blipFill>
          <a:blip r:embed="rId2"/>
          <a:stretch>
            <a:fillRect/>
          </a:stretch>
        </p:blipFill>
        <p:spPr>
          <a:xfrm>
            <a:off x="5429231" y="1404105"/>
            <a:ext cx="3250642" cy="4785330"/>
          </a:xfrm>
          <a:prstGeom prst="rect">
            <a:avLst/>
          </a:prstGeom>
        </p:spPr>
      </p:pic>
      <p:sp>
        <p:nvSpPr>
          <p:cNvPr id="13" name="TextBox 12">
            <a:extLst>
              <a:ext uri="{FF2B5EF4-FFF2-40B4-BE49-F238E27FC236}">
                <a16:creationId xmlns:a16="http://schemas.microsoft.com/office/drawing/2014/main" id="{8EF653A7-7F10-2FCC-EEF9-9E1510A36137}"/>
              </a:ext>
            </a:extLst>
          </p:cNvPr>
          <p:cNvSpPr txBox="1"/>
          <p:nvPr/>
        </p:nvSpPr>
        <p:spPr>
          <a:xfrm>
            <a:off x="450273" y="6270842"/>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Waldman SA, Terzic A. Clinical and translational science: from bench-bedside to global village. Clin </a:t>
            </a:r>
            <a:r>
              <a:rPr lang="en-US" sz="1600" dirty="0" err="1">
                <a:solidFill>
                  <a:schemeClr val="tx1">
                    <a:lumMod val="65000"/>
                    <a:lumOff val="35000"/>
                  </a:schemeClr>
                </a:solidFill>
              </a:rPr>
              <a:t>Transl</a:t>
            </a:r>
            <a:r>
              <a:rPr lang="en-US" sz="1600" dirty="0">
                <a:solidFill>
                  <a:schemeClr val="tx1">
                    <a:lumMod val="65000"/>
                    <a:lumOff val="35000"/>
                  </a:schemeClr>
                </a:solidFill>
              </a:rPr>
              <a:t> Sci. 2010 Oct;3(5):254-7.</a:t>
            </a:r>
          </a:p>
        </p:txBody>
      </p:sp>
    </p:spTree>
    <p:extLst>
      <p:ext uri="{BB962C8B-B14F-4D97-AF65-F5344CB8AC3E}">
        <p14:creationId xmlns:p14="http://schemas.microsoft.com/office/powerpoint/2010/main" val="379970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273" y="304800"/>
            <a:ext cx="8229600" cy="523220"/>
          </a:xfrm>
          <a:prstGeom prst="rect">
            <a:avLst/>
          </a:prstGeom>
          <a:noFill/>
        </p:spPr>
        <p:txBody>
          <a:bodyPr wrap="square" rtlCol="0">
            <a:spAutoFit/>
          </a:bodyPr>
          <a:lstStyle/>
          <a:p>
            <a:pPr algn="ctr"/>
            <a:r>
              <a:rPr lang="en-US" sz="2800" dirty="0">
                <a:solidFill>
                  <a:srgbClr val="7030A0"/>
                </a:solidFill>
              </a:rPr>
              <a:t>Evaluation Framework for a New AI-CDS</a:t>
            </a:r>
          </a:p>
        </p:txBody>
      </p:sp>
      <p:sp>
        <p:nvSpPr>
          <p:cNvPr id="6" name="Content Placeholder 2"/>
          <p:cNvSpPr txBox="1">
            <a:spLocks/>
          </p:cNvSpPr>
          <p:nvPr/>
        </p:nvSpPr>
        <p:spPr>
          <a:xfrm>
            <a:off x="299184" y="828020"/>
            <a:ext cx="8534400" cy="5801380"/>
          </a:xfrm>
          <a:prstGeom prst="rect">
            <a:avLst/>
          </a:prstGeom>
          <a:solidFill>
            <a:schemeClr val="bg1"/>
          </a:solidFill>
        </p:spPr>
        <p:txBody>
          <a:bodyPr vert="horz" lIns="45720" tIns="45720" rIns="4572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736993608"/>
              </p:ext>
            </p:extLst>
          </p:nvPr>
        </p:nvGraphicFramePr>
        <p:xfrm>
          <a:off x="451584" y="1021080"/>
          <a:ext cx="8229600" cy="5186660"/>
        </p:xfrm>
        <a:graphic>
          <a:graphicData uri="http://schemas.openxmlformats.org/drawingml/2006/table">
            <a:tbl>
              <a:tblPr firstRow="1" bandRow="1">
                <a:tableStyleId>{5C22544A-7EE6-4342-B048-85BDC9FD1C3A}</a:tableStyleId>
              </a:tblPr>
              <a:tblGrid>
                <a:gridCol w="1804923">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376677">
                  <a:extLst>
                    <a:ext uri="{9D8B030D-6E8A-4147-A177-3AD203B41FA5}">
                      <a16:colId xmlns:a16="http://schemas.microsoft.com/office/drawing/2014/main" val="20002"/>
                    </a:ext>
                  </a:extLst>
                </a:gridCol>
              </a:tblGrid>
              <a:tr h="3860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a:effectLst/>
                          <a:latin typeface="+mn-lt"/>
                          <a:ea typeface="Calibri"/>
                          <a:cs typeface="Times New Roman"/>
                        </a:rPr>
                        <a:t>Study Phase</a:t>
                      </a:r>
                    </a:p>
                  </a:txBody>
                  <a:tcPr/>
                </a:tc>
                <a:tc>
                  <a:txBody>
                    <a:bodyPr/>
                    <a:lstStyle/>
                    <a:p>
                      <a:r>
                        <a:rPr lang="en-US" sz="1900" dirty="0"/>
                        <a:t>Vaccine</a:t>
                      </a:r>
                    </a:p>
                  </a:txBody>
                  <a:tcPr/>
                </a:tc>
                <a:tc>
                  <a:txBody>
                    <a:bodyPr/>
                    <a:lstStyle/>
                    <a:p>
                      <a:r>
                        <a:rPr lang="en-US" sz="1900" dirty="0"/>
                        <a:t>AI-CDS</a:t>
                      </a:r>
                    </a:p>
                  </a:txBody>
                  <a:tcPr/>
                </a:tc>
                <a:extLst>
                  <a:ext uri="{0D108BD9-81ED-4DB2-BD59-A6C34878D82A}">
                    <a16:rowId xmlns:a16="http://schemas.microsoft.com/office/drawing/2014/main" val="10000"/>
                  </a:ext>
                </a:extLst>
              </a:tr>
              <a:tr h="370840">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T0</a:t>
                      </a:r>
                      <a:r>
                        <a:rPr lang="en-US" sz="1900" dirty="0">
                          <a:effectLst/>
                          <a:latin typeface="+mn-lt"/>
                          <a:ea typeface="Calibri"/>
                          <a:cs typeface="Times New Roman"/>
                        </a:rPr>
                        <a:t>: Basic research</a:t>
                      </a:r>
                    </a:p>
                  </a:txBody>
                  <a:tcPr marL="68580" marR="68580" marT="0" marB="0"/>
                </a:tc>
                <a:tc>
                  <a:txBody>
                    <a:bodyPr/>
                    <a:lstStyle/>
                    <a:p>
                      <a:pPr>
                        <a:lnSpc>
                          <a:spcPct val="100000"/>
                        </a:lnSpc>
                      </a:pPr>
                      <a:r>
                        <a:rPr lang="en-US" sz="1900" dirty="0">
                          <a:solidFill>
                            <a:schemeClr val="bg1">
                              <a:lumMod val="65000"/>
                            </a:schemeClr>
                          </a:solidFill>
                          <a:latin typeface="+mn-lt"/>
                        </a:rPr>
                        <a:t>Pre-clinical in-vitro and animal studies</a:t>
                      </a:r>
                    </a:p>
                  </a:txBody>
                  <a:tcPr/>
                </a:tc>
                <a:tc>
                  <a:txBody>
                    <a:bodyPr/>
                    <a:lstStyle/>
                    <a:p>
                      <a:r>
                        <a:rPr lang="en-US" sz="1900" dirty="0">
                          <a:solidFill>
                            <a:srgbClr val="C00000"/>
                          </a:solidFill>
                          <a:latin typeface="+mn-lt"/>
                        </a:rPr>
                        <a:t>Pre-clinical</a:t>
                      </a:r>
                      <a:r>
                        <a:rPr lang="en-US" sz="1900" baseline="0" dirty="0">
                          <a:latin typeface="+mn-lt"/>
                        </a:rPr>
                        <a:t> AI modeling and tool development</a:t>
                      </a:r>
                      <a:endParaRPr lang="en-US" sz="1900" dirty="0">
                        <a:latin typeface="+mn-lt"/>
                      </a:endParaRPr>
                    </a:p>
                  </a:txBody>
                  <a:tcPr/>
                </a:tc>
                <a:extLst>
                  <a:ext uri="{0D108BD9-81ED-4DB2-BD59-A6C34878D82A}">
                    <a16:rowId xmlns:a16="http://schemas.microsoft.com/office/drawing/2014/main" val="10001"/>
                  </a:ext>
                </a:extLst>
              </a:tr>
              <a:tr h="370840">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T1</a:t>
                      </a:r>
                      <a:r>
                        <a:rPr lang="en-US" sz="1900" dirty="0">
                          <a:effectLst/>
                          <a:latin typeface="+mn-lt"/>
                          <a:ea typeface="Calibri"/>
                          <a:cs typeface="Times New Roman"/>
                        </a:rPr>
                        <a:t>: Translation to humans</a:t>
                      </a:r>
                    </a:p>
                  </a:txBody>
                  <a:tcPr marL="68580" marR="68580" marT="0" marB="0"/>
                </a:tc>
                <a:tc>
                  <a:txBody>
                    <a:bodyPr/>
                    <a:lstStyle/>
                    <a:p>
                      <a:pPr>
                        <a:lnSpc>
                          <a:spcPct val="100000"/>
                        </a:lnSpc>
                      </a:pPr>
                      <a:r>
                        <a:rPr lang="en-US" sz="1900" dirty="0">
                          <a:solidFill>
                            <a:schemeClr val="bg1">
                              <a:lumMod val="65000"/>
                            </a:schemeClr>
                          </a:solidFill>
                          <a:latin typeface="+mn-lt"/>
                        </a:rPr>
                        <a:t>Phase I: Study</a:t>
                      </a:r>
                      <a:r>
                        <a:rPr lang="en-US" sz="1900" baseline="0" dirty="0">
                          <a:solidFill>
                            <a:schemeClr val="bg1">
                              <a:lumMod val="65000"/>
                            </a:schemeClr>
                          </a:solidFill>
                          <a:latin typeface="+mn-lt"/>
                        </a:rPr>
                        <a:t> in a small number healthy people to </a:t>
                      </a:r>
                      <a:r>
                        <a:rPr lang="en-US" sz="1900" b="1" baseline="0" dirty="0">
                          <a:solidFill>
                            <a:schemeClr val="bg1">
                              <a:lumMod val="65000"/>
                            </a:schemeClr>
                          </a:solidFill>
                          <a:latin typeface="+mn-lt"/>
                        </a:rPr>
                        <a:t>assess safety</a:t>
                      </a:r>
                      <a:endParaRPr lang="en-US" sz="1900" b="1" dirty="0">
                        <a:solidFill>
                          <a:schemeClr val="bg1">
                            <a:lumMod val="65000"/>
                          </a:schemeClr>
                        </a:solidFill>
                        <a:latin typeface="+mn-lt"/>
                      </a:endParaRPr>
                    </a:p>
                  </a:txBody>
                  <a:tcPr/>
                </a:tc>
                <a:tc>
                  <a:txBody>
                    <a:bodyPr/>
                    <a:lstStyle/>
                    <a:p>
                      <a:r>
                        <a:rPr lang="en-US" sz="1900" baseline="0" dirty="0">
                          <a:latin typeface="+mn-lt"/>
                        </a:rPr>
                        <a:t>Study in </a:t>
                      </a:r>
                      <a:r>
                        <a:rPr lang="en-US" sz="1900" baseline="0" dirty="0">
                          <a:solidFill>
                            <a:srgbClr val="C00000"/>
                          </a:solidFill>
                          <a:latin typeface="+mn-lt"/>
                        </a:rPr>
                        <a:t>laboratory</a:t>
                      </a:r>
                      <a:r>
                        <a:rPr lang="en-US" sz="1900" baseline="0" dirty="0">
                          <a:latin typeface="+mn-lt"/>
                        </a:rPr>
                        <a:t> with </a:t>
                      </a:r>
                      <a:r>
                        <a:rPr lang="en-US" sz="1900" u="sng" baseline="0" dirty="0">
                          <a:latin typeface="+mn-lt"/>
                        </a:rPr>
                        <a:t>retrospective patients </a:t>
                      </a:r>
                      <a:r>
                        <a:rPr lang="en-US" sz="1900" baseline="0" dirty="0">
                          <a:latin typeface="+mn-lt"/>
                        </a:rPr>
                        <a:t>with actual users to </a:t>
                      </a:r>
                      <a:r>
                        <a:rPr lang="en-US" sz="1900" b="1" baseline="0" dirty="0">
                          <a:solidFill>
                            <a:srgbClr val="7030A0"/>
                          </a:solidFill>
                          <a:latin typeface="+mn-lt"/>
                        </a:rPr>
                        <a:t>assess safety</a:t>
                      </a:r>
                      <a:endParaRPr lang="en-US" sz="1900" dirty="0">
                        <a:latin typeface="+mn-lt"/>
                      </a:endParaRPr>
                    </a:p>
                  </a:txBody>
                  <a:tcPr/>
                </a:tc>
                <a:extLst>
                  <a:ext uri="{0D108BD9-81ED-4DB2-BD59-A6C34878D82A}">
                    <a16:rowId xmlns:a16="http://schemas.microsoft.com/office/drawing/2014/main" val="10002"/>
                  </a:ext>
                </a:extLst>
              </a:tr>
              <a:tr h="370840">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T2</a:t>
                      </a:r>
                      <a:r>
                        <a:rPr lang="en-US" sz="1900" dirty="0">
                          <a:effectLst/>
                          <a:latin typeface="+mn-lt"/>
                          <a:ea typeface="Calibri"/>
                          <a:cs typeface="Times New Roman"/>
                        </a:rPr>
                        <a:t>: Translation to patients</a:t>
                      </a:r>
                    </a:p>
                  </a:txBody>
                  <a:tcPr marL="68580" marR="68580" marT="0" marB="0"/>
                </a:tc>
                <a:tc>
                  <a:txBody>
                    <a:bodyPr/>
                    <a:lstStyle/>
                    <a:p>
                      <a:pPr>
                        <a:lnSpc>
                          <a:spcPct val="100000"/>
                        </a:lnSpc>
                      </a:pPr>
                      <a:r>
                        <a:rPr lang="en-US" sz="1900" dirty="0">
                          <a:solidFill>
                            <a:schemeClr val="bg1">
                              <a:lumMod val="65000"/>
                            </a:schemeClr>
                          </a:solidFill>
                          <a:latin typeface="+mn-lt"/>
                        </a:rPr>
                        <a:t>Phase II: Study</a:t>
                      </a:r>
                      <a:r>
                        <a:rPr lang="en-US" sz="1900" baseline="0" dirty="0">
                          <a:solidFill>
                            <a:schemeClr val="bg1">
                              <a:lumMod val="65000"/>
                            </a:schemeClr>
                          </a:solidFill>
                          <a:latin typeface="+mn-lt"/>
                        </a:rPr>
                        <a:t> in a moderate number </a:t>
                      </a:r>
                      <a:r>
                        <a:rPr lang="en-US" sz="1900" dirty="0">
                          <a:solidFill>
                            <a:schemeClr val="bg1">
                              <a:lumMod val="65000"/>
                            </a:schemeClr>
                          </a:solidFill>
                          <a:latin typeface="+mn-lt"/>
                        </a:rPr>
                        <a:t>of at-risk people to </a:t>
                      </a:r>
                      <a:r>
                        <a:rPr lang="en-US" sz="1900" b="1" dirty="0">
                          <a:solidFill>
                            <a:schemeClr val="bg1">
                              <a:lumMod val="65000"/>
                            </a:schemeClr>
                          </a:solidFill>
                          <a:latin typeface="+mn-lt"/>
                        </a:rPr>
                        <a:t>assess efficacy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aseline="0" dirty="0">
                          <a:latin typeface="+mn-lt"/>
                        </a:rPr>
                        <a:t>Study in </a:t>
                      </a:r>
                      <a:r>
                        <a:rPr lang="en-US" sz="1900" baseline="0" dirty="0">
                          <a:solidFill>
                            <a:srgbClr val="C00000"/>
                          </a:solidFill>
                          <a:latin typeface="+mn-lt"/>
                        </a:rPr>
                        <a:t>hospital or clinic</a:t>
                      </a:r>
                      <a:r>
                        <a:rPr lang="en-US" sz="1900" baseline="0" dirty="0">
                          <a:latin typeface="+mn-lt"/>
                        </a:rPr>
                        <a:t> on </a:t>
                      </a:r>
                      <a:r>
                        <a:rPr lang="en-US" sz="1900" u="sng" baseline="0" dirty="0">
                          <a:latin typeface="+mn-lt"/>
                        </a:rPr>
                        <a:t>real patients</a:t>
                      </a:r>
                      <a:r>
                        <a:rPr lang="en-US" sz="1900" baseline="0" dirty="0">
                          <a:latin typeface="+mn-lt"/>
                        </a:rPr>
                        <a:t> with actual users to </a:t>
                      </a:r>
                      <a:r>
                        <a:rPr lang="en-US" sz="1900" b="1" dirty="0">
                          <a:solidFill>
                            <a:srgbClr val="7030A0"/>
                          </a:solidFill>
                          <a:latin typeface="+mn-lt"/>
                        </a:rPr>
                        <a:t>assess performance</a:t>
                      </a:r>
                      <a:endParaRPr lang="en-US" sz="1900" dirty="0">
                        <a:latin typeface="+mn-lt"/>
                      </a:endParaRPr>
                    </a:p>
                  </a:txBody>
                  <a:tcPr/>
                </a:tc>
                <a:extLst>
                  <a:ext uri="{0D108BD9-81ED-4DB2-BD59-A6C34878D82A}">
                    <a16:rowId xmlns:a16="http://schemas.microsoft.com/office/drawing/2014/main" val="10003"/>
                  </a:ext>
                </a:extLst>
              </a:tr>
              <a:tr h="370840">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T3</a:t>
                      </a:r>
                      <a:r>
                        <a:rPr lang="en-US" sz="1900" dirty="0">
                          <a:effectLst/>
                          <a:latin typeface="+mn-lt"/>
                          <a:ea typeface="Calibri"/>
                          <a:cs typeface="Times New Roman"/>
                        </a:rPr>
                        <a:t>: Translation to practice</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a:solidFill>
                            <a:schemeClr val="bg1">
                              <a:lumMod val="65000"/>
                            </a:schemeClr>
                          </a:solidFill>
                          <a:latin typeface="+mn-lt"/>
                        </a:rPr>
                        <a:t>Phase III: Trial (often RCT) in a large population to </a:t>
                      </a:r>
                      <a:r>
                        <a:rPr lang="en-US" sz="1900" b="1" dirty="0">
                          <a:solidFill>
                            <a:schemeClr val="bg1">
                              <a:lumMod val="65000"/>
                            </a:schemeClr>
                          </a:solidFill>
                          <a:latin typeface="+mn-lt"/>
                        </a:rPr>
                        <a:t>verify safety and efficacy</a:t>
                      </a:r>
                      <a:r>
                        <a:rPr lang="en-US" sz="1900" dirty="0">
                          <a:solidFill>
                            <a:schemeClr val="bg1">
                              <a:lumMod val="65000"/>
                            </a:schemeClr>
                          </a:solidFill>
                          <a:latin typeface="+mn-lt"/>
                        </a:rPr>
                        <a:t>; approval </a:t>
                      </a:r>
                      <a:r>
                        <a:rPr lang="en-US" sz="1900" baseline="0" dirty="0">
                          <a:solidFill>
                            <a:schemeClr val="bg1">
                              <a:lumMod val="65000"/>
                            </a:schemeClr>
                          </a:solidFill>
                          <a:latin typeface="+mn-lt"/>
                        </a:rPr>
                        <a:t>by FDA</a:t>
                      </a:r>
                      <a:endParaRPr lang="en-US" sz="1900" dirty="0">
                        <a:solidFill>
                          <a:schemeClr val="bg1">
                            <a:lumMod val="65000"/>
                          </a:schemeClr>
                        </a:solidFill>
                        <a:latin typeface="+mn-lt"/>
                      </a:endParaRPr>
                    </a:p>
                  </a:txBody>
                  <a:tcPr/>
                </a:tc>
                <a:tc>
                  <a:txBody>
                    <a:bodyPr/>
                    <a:lstStyle/>
                    <a:p>
                      <a:r>
                        <a:rPr lang="en-US" sz="1900" dirty="0">
                          <a:solidFill>
                            <a:srgbClr val="C00000"/>
                          </a:solidFill>
                          <a:latin typeface="+mn-lt"/>
                        </a:rPr>
                        <a:t>Trial</a:t>
                      </a:r>
                      <a:r>
                        <a:rPr lang="en-US" sz="1900" dirty="0">
                          <a:latin typeface="+mn-lt"/>
                        </a:rPr>
                        <a:t> in multiple </a:t>
                      </a:r>
                      <a:r>
                        <a:rPr lang="en-US" sz="1900" baseline="0" dirty="0">
                          <a:solidFill>
                            <a:srgbClr val="C00000"/>
                          </a:solidFill>
                          <a:latin typeface="+mn-lt"/>
                        </a:rPr>
                        <a:t>hospitals or clinics</a:t>
                      </a:r>
                      <a:r>
                        <a:rPr lang="en-US" sz="1900" baseline="0" dirty="0">
                          <a:latin typeface="+mn-lt"/>
                        </a:rPr>
                        <a:t> </a:t>
                      </a:r>
                      <a:r>
                        <a:rPr lang="en-US" sz="1900" dirty="0">
                          <a:latin typeface="+mn-lt"/>
                        </a:rPr>
                        <a:t>to </a:t>
                      </a:r>
                      <a:r>
                        <a:rPr lang="en-US" sz="1900" b="1" dirty="0">
                          <a:solidFill>
                            <a:srgbClr val="7030A0"/>
                          </a:solidFill>
                          <a:latin typeface="+mn-lt"/>
                        </a:rPr>
                        <a:t>verify safety and performance</a:t>
                      </a:r>
                      <a:r>
                        <a:rPr lang="en-US" sz="1900" dirty="0">
                          <a:latin typeface="+mn-lt"/>
                        </a:rPr>
                        <a:t>; approval </a:t>
                      </a:r>
                      <a:r>
                        <a:rPr lang="en-US" sz="1900" baseline="0" dirty="0">
                          <a:latin typeface="+mn-lt"/>
                        </a:rPr>
                        <a:t>by FDA</a:t>
                      </a:r>
                      <a:endParaRPr lang="en-US" sz="1900" dirty="0">
                        <a:latin typeface="+mn-lt"/>
                      </a:endParaRPr>
                    </a:p>
                  </a:txBody>
                  <a:tcPr/>
                </a:tc>
                <a:extLst>
                  <a:ext uri="{0D108BD9-81ED-4DB2-BD59-A6C34878D82A}">
                    <a16:rowId xmlns:a16="http://schemas.microsoft.com/office/drawing/2014/main" val="10004"/>
                  </a:ext>
                </a:extLst>
              </a:tr>
              <a:tr h="370840">
                <a:tc>
                  <a:txBody>
                    <a:bodyPr/>
                    <a:lstStyle/>
                    <a:p>
                      <a:pPr marL="0" marR="0">
                        <a:lnSpc>
                          <a:spcPct val="100000"/>
                        </a:lnSpc>
                        <a:spcBef>
                          <a:spcPts val="0"/>
                        </a:spcBef>
                        <a:spcAft>
                          <a:spcPts val="0"/>
                        </a:spcAft>
                      </a:pPr>
                      <a:r>
                        <a:rPr lang="en-US" sz="1900" dirty="0">
                          <a:solidFill>
                            <a:srgbClr val="C00000"/>
                          </a:solidFill>
                          <a:effectLst/>
                          <a:latin typeface="+mn-lt"/>
                          <a:ea typeface="Calibri"/>
                          <a:cs typeface="Times New Roman"/>
                        </a:rPr>
                        <a:t>T4</a:t>
                      </a:r>
                      <a:r>
                        <a:rPr lang="en-US" sz="1900" dirty="0">
                          <a:effectLst/>
                          <a:latin typeface="+mn-lt"/>
                          <a:ea typeface="Calibri"/>
                          <a:cs typeface="Times New Roman"/>
                        </a:rPr>
                        <a:t>: Translation to communities</a:t>
                      </a:r>
                    </a:p>
                  </a:txBody>
                  <a:tcPr marL="68580" marR="68580" marT="0" marB="0"/>
                </a:tc>
                <a:tc>
                  <a:txBody>
                    <a:bodyPr/>
                    <a:lstStyle/>
                    <a:p>
                      <a:pPr>
                        <a:lnSpc>
                          <a:spcPct val="100000"/>
                        </a:lnSpc>
                      </a:pPr>
                      <a:r>
                        <a:rPr lang="en-US" sz="1900" dirty="0">
                          <a:solidFill>
                            <a:schemeClr val="bg1">
                              <a:lumMod val="65000"/>
                            </a:schemeClr>
                          </a:solidFill>
                          <a:latin typeface="+mn-lt"/>
                        </a:rPr>
                        <a:t>Phase IV: Post-deployment studies</a:t>
                      </a:r>
                      <a:r>
                        <a:rPr lang="en-US" sz="1900" baseline="0" dirty="0">
                          <a:solidFill>
                            <a:schemeClr val="bg1">
                              <a:lumMod val="65000"/>
                            </a:schemeClr>
                          </a:solidFill>
                          <a:latin typeface="+mn-lt"/>
                        </a:rPr>
                        <a:t> to </a:t>
                      </a:r>
                      <a:r>
                        <a:rPr lang="en-US" sz="1900" b="1" baseline="0" dirty="0">
                          <a:solidFill>
                            <a:schemeClr val="bg1">
                              <a:lumMod val="65000"/>
                            </a:schemeClr>
                          </a:solidFill>
                          <a:latin typeface="+mn-lt"/>
                        </a:rPr>
                        <a:t>monitor </a:t>
                      </a:r>
                      <a:r>
                        <a:rPr lang="en-US" sz="1900" b="1" dirty="0">
                          <a:solidFill>
                            <a:schemeClr val="bg1">
                              <a:lumMod val="65000"/>
                            </a:schemeClr>
                          </a:solidFill>
                          <a:latin typeface="+mn-lt"/>
                        </a:rPr>
                        <a:t>safety and efficacy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a:latin typeface="+mn-lt"/>
                        </a:rPr>
                        <a:t>Post-deployment </a:t>
                      </a:r>
                      <a:r>
                        <a:rPr lang="en-US" sz="1900" dirty="0">
                          <a:solidFill>
                            <a:srgbClr val="C00000"/>
                          </a:solidFill>
                          <a:effectLst/>
                          <a:latin typeface="+mn-lt"/>
                          <a:ea typeface="Calibri"/>
                          <a:cs typeface="Times New Roman"/>
                        </a:rPr>
                        <a:t>studies</a:t>
                      </a:r>
                      <a:r>
                        <a:rPr lang="en-US" sz="1900" baseline="0" dirty="0">
                          <a:latin typeface="+mn-lt"/>
                        </a:rPr>
                        <a:t> to monitor </a:t>
                      </a:r>
                      <a:r>
                        <a:rPr lang="en-US" sz="1900" b="1" baseline="0" dirty="0">
                          <a:solidFill>
                            <a:srgbClr val="7030A0"/>
                          </a:solidFill>
                          <a:latin typeface="+mn-lt"/>
                        </a:rPr>
                        <a:t>safety</a:t>
                      </a:r>
                      <a:r>
                        <a:rPr lang="en-US" sz="1900" baseline="0" dirty="0">
                          <a:latin typeface="+mn-lt"/>
                        </a:rPr>
                        <a:t> </a:t>
                      </a:r>
                      <a:r>
                        <a:rPr lang="en-US" sz="1900" dirty="0">
                          <a:latin typeface="+mn-lt"/>
                        </a:rPr>
                        <a:t>(e.g., bias) and </a:t>
                      </a:r>
                      <a:r>
                        <a:rPr lang="en-US" sz="1900" baseline="0" dirty="0">
                          <a:latin typeface="+mn-lt"/>
                        </a:rPr>
                        <a:t> </a:t>
                      </a:r>
                      <a:r>
                        <a:rPr lang="en-US" sz="1900" b="1" dirty="0">
                          <a:solidFill>
                            <a:srgbClr val="7030A0"/>
                          </a:solidFill>
                          <a:latin typeface="+mn-lt"/>
                        </a:rPr>
                        <a:t>performance</a:t>
                      </a:r>
                      <a:r>
                        <a:rPr lang="en-US" sz="1900" dirty="0">
                          <a:latin typeface="+mn-lt"/>
                        </a:rPr>
                        <a:t> (e.g., drift)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5240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a:solidFill>
                  <a:srgbClr val="7030A0"/>
                </a:solidFill>
              </a:rPr>
              <a:t>Example AI-CDS Projects </a:t>
            </a:r>
          </a:p>
        </p:txBody>
      </p:sp>
    </p:spTree>
    <p:extLst>
      <p:ext uri="{BB962C8B-B14F-4D97-AF65-F5344CB8AC3E}">
        <p14:creationId xmlns:p14="http://schemas.microsoft.com/office/powerpoint/2010/main" val="181420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D866174-191B-1C91-3DB3-DD90FBF86FFE}"/>
              </a:ext>
            </a:extLst>
          </p:cNvPr>
          <p:cNvCxnSpPr>
            <a:cxnSpLocks/>
          </p:cNvCxnSpPr>
          <p:nvPr/>
        </p:nvCxnSpPr>
        <p:spPr>
          <a:xfrm>
            <a:off x="6400800" y="2751347"/>
            <a:ext cx="22860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80D3F6-CDC9-6CA4-F184-C4FA890A620C}"/>
              </a:ext>
            </a:extLst>
          </p:cNvPr>
          <p:cNvCxnSpPr>
            <a:cxnSpLocks/>
          </p:cNvCxnSpPr>
          <p:nvPr/>
        </p:nvCxnSpPr>
        <p:spPr>
          <a:xfrm>
            <a:off x="914400" y="2751347"/>
            <a:ext cx="228600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BED982-6BEC-DC72-F2C2-9845A3BA1F5E}"/>
              </a:ext>
            </a:extLst>
          </p:cNvPr>
          <p:cNvSpPr txBox="1"/>
          <p:nvPr/>
        </p:nvSpPr>
        <p:spPr>
          <a:xfrm>
            <a:off x="1390785" y="2794835"/>
            <a:ext cx="1173060" cy="369332"/>
          </a:xfrm>
          <a:prstGeom prst="rect">
            <a:avLst/>
          </a:prstGeom>
          <a:noFill/>
        </p:spPr>
        <p:txBody>
          <a:bodyPr wrap="square" rtlCol="0">
            <a:spAutoFit/>
          </a:bodyPr>
          <a:lstStyle/>
          <a:p>
            <a:r>
              <a:rPr lang="en-US" dirty="0"/>
              <a:t>In seconds</a:t>
            </a:r>
          </a:p>
        </p:txBody>
      </p:sp>
      <p:cxnSp>
        <p:nvCxnSpPr>
          <p:cNvPr id="6" name="Straight Connector 5">
            <a:extLst>
              <a:ext uri="{FF2B5EF4-FFF2-40B4-BE49-F238E27FC236}">
                <a16:creationId xmlns:a16="http://schemas.microsoft.com/office/drawing/2014/main" id="{490DE9E1-90B9-2409-A5A8-C0A840492BB2}"/>
              </a:ext>
            </a:extLst>
          </p:cNvPr>
          <p:cNvCxnSpPr>
            <a:cxnSpLocks/>
          </p:cNvCxnSpPr>
          <p:nvPr/>
        </p:nvCxnSpPr>
        <p:spPr>
          <a:xfrm>
            <a:off x="3674210" y="2751347"/>
            <a:ext cx="22860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6F7C82-993A-A4AF-2DFD-A93FC7C97DD7}"/>
              </a:ext>
            </a:extLst>
          </p:cNvPr>
          <p:cNvSpPr txBox="1"/>
          <p:nvPr/>
        </p:nvSpPr>
        <p:spPr>
          <a:xfrm>
            <a:off x="4253750" y="2787574"/>
            <a:ext cx="1173060" cy="369332"/>
          </a:xfrm>
          <a:prstGeom prst="rect">
            <a:avLst/>
          </a:prstGeom>
          <a:noFill/>
        </p:spPr>
        <p:txBody>
          <a:bodyPr wrap="square" rtlCol="0">
            <a:spAutoFit/>
          </a:bodyPr>
          <a:lstStyle/>
          <a:p>
            <a:r>
              <a:rPr lang="en-US" dirty="0"/>
              <a:t>In minutes</a:t>
            </a:r>
          </a:p>
        </p:txBody>
      </p:sp>
      <p:sp>
        <p:nvSpPr>
          <p:cNvPr id="15" name="TextBox 14">
            <a:extLst>
              <a:ext uri="{FF2B5EF4-FFF2-40B4-BE49-F238E27FC236}">
                <a16:creationId xmlns:a16="http://schemas.microsoft.com/office/drawing/2014/main" id="{8D29C31B-ABE5-1D90-CAE7-2A4CC41366C0}"/>
              </a:ext>
            </a:extLst>
          </p:cNvPr>
          <p:cNvSpPr txBox="1"/>
          <p:nvPr/>
        </p:nvSpPr>
        <p:spPr>
          <a:xfrm>
            <a:off x="381000" y="685800"/>
            <a:ext cx="8583002" cy="523220"/>
          </a:xfrm>
          <a:prstGeom prst="rect">
            <a:avLst/>
          </a:prstGeom>
          <a:noFill/>
        </p:spPr>
        <p:txBody>
          <a:bodyPr wrap="square" rtlCol="0">
            <a:spAutoFit/>
          </a:bodyPr>
          <a:lstStyle/>
          <a:p>
            <a:pPr algn="ctr"/>
            <a:r>
              <a:rPr lang="en-US" sz="2800" dirty="0">
                <a:solidFill>
                  <a:srgbClr val="7030A0"/>
                </a:solidFill>
              </a:rPr>
              <a:t>AI-CDS Types Based on Response Time</a:t>
            </a:r>
          </a:p>
        </p:txBody>
      </p:sp>
      <p:sp>
        <p:nvSpPr>
          <p:cNvPr id="10" name="TextBox 9">
            <a:extLst>
              <a:ext uri="{FF2B5EF4-FFF2-40B4-BE49-F238E27FC236}">
                <a16:creationId xmlns:a16="http://schemas.microsoft.com/office/drawing/2014/main" id="{1061D9E7-DFC4-D17F-BC13-D7BC8221B4AA}"/>
              </a:ext>
            </a:extLst>
          </p:cNvPr>
          <p:cNvSpPr txBox="1"/>
          <p:nvPr/>
        </p:nvSpPr>
        <p:spPr>
          <a:xfrm>
            <a:off x="6710787" y="2787574"/>
            <a:ext cx="1666026" cy="369332"/>
          </a:xfrm>
          <a:prstGeom prst="rect">
            <a:avLst/>
          </a:prstGeom>
          <a:noFill/>
        </p:spPr>
        <p:txBody>
          <a:bodyPr wrap="square" rtlCol="0">
            <a:spAutoFit/>
          </a:bodyPr>
          <a:lstStyle/>
          <a:p>
            <a:r>
              <a:rPr lang="en-US" dirty="0"/>
              <a:t>In days / weeks</a:t>
            </a:r>
          </a:p>
        </p:txBody>
      </p:sp>
    </p:spTree>
    <p:extLst>
      <p:ext uri="{BB962C8B-B14F-4D97-AF65-F5344CB8AC3E}">
        <p14:creationId xmlns:p14="http://schemas.microsoft.com/office/powerpoint/2010/main" val="387763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69BD6-C07B-EF7E-F777-6D293C15D63C}"/>
              </a:ext>
            </a:extLst>
          </p:cNvPr>
          <p:cNvSpPr>
            <a:spLocks noGrp="1"/>
          </p:cNvSpPr>
          <p:nvPr>
            <p:ph idx="1"/>
          </p:nvPr>
        </p:nvSpPr>
        <p:spPr>
          <a:xfrm>
            <a:off x="6400800" y="3368534"/>
            <a:ext cx="2286000" cy="2270266"/>
          </a:xfrm>
          <a:ln w="25400">
            <a:solidFill>
              <a:schemeClr val="accent1"/>
            </a:solidFill>
          </a:ln>
        </p:spPr>
        <p:txBody>
          <a:bodyPr>
            <a:noAutofit/>
          </a:bodyPr>
          <a:lstStyle/>
          <a:p>
            <a:pPr marL="0" indent="0">
              <a:lnSpc>
                <a:spcPct val="90000"/>
              </a:lnSpc>
              <a:spcBef>
                <a:spcPts val="1000"/>
              </a:spcBef>
              <a:buNone/>
            </a:pPr>
            <a:r>
              <a:rPr lang="en-US" sz="2000" dirty="0">
                <a:solidFill>
                  <a:srgbClr val="7030A0"/>
                </a:solidFill>
              </a:rPr>
              <a:t>Predicting opioid dependence in the outpatient clinic</a:t>
            </a:r>
          </a:p>
          <a:p>
            <a:pPr marL="0" indent="0">
              <a:lnSpc>
                <a:spcPct val="90000"/>
              </a:lnSpc>
              <a:spcBef>
                <a:spcPts val="1000"/>
              </a:spcBef>
              <a:buNone/>
            </a:pPr>
            <a:endParaRPr lang="en-US" sz="2000" dirty="0"/>
          </a:p>
          <a:p>
            <a:pPr marL="0" indent="0">
              <a:lnSpc>
                <a:spcPct val="90000"/>
              </a:lnSpc>
              <a:spcBef>
                <a:spcPts val="1000"/>
              </a:spcBef>
              <a:buNone/>
            </a:pPr>
            <a:r>
              <a:rPr lang="en-US" sz="2000" dirty="0"/>
              <a:t>Predicting risk of bleeding on direct anticoagulants</a:t>
            </a:r>
          </a:p>
        </p:txBody>
      </p:sp>
      <p:cxnSp>
        <p:nvCxnSpPr>
          <p:cNvPr id="5" name="Straight Connector 4">
            <a:extLst>
              <a:ext uri="{FF2B5EF4-FFF2-40B4-BE49-F238E27FC236}">
                <a16:creationId xmlns:a16="http://schemas.microsoft.com/office/drawing/2014/main" id="{AD866174-191B-1C91-3DB3-DD90FBF86FFE}"/>
              </a:ext>
            </a:extLst>
          </p:cNvPr>
          <p:cNvCxnSpPr>
            <a:cxnSpLocks/>
          </p:cNvCxnSpPr>
          <p:nvPr/>
        </p:nvCxnSpPr>
        <p:spPr>
          <a:xfrm>
            <a:off x="6400800" y="2751347"/>
            <a:ext cx="2286000" cy="0"/>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5A524A6-9959-0FCF-6C63-E26B6913CDDF}"/>
              </a:ext>
            </a:extLst>
          </p:cNvPr>
          <p:cNvGrpSpPr/>
          <p:nvPr/>
        </p:nvGrpSpPr>
        <p:grpSpPr>
          <a:xfrm>
            <a:off x="914400" y="2751347"/>
            <a:ext cx="2286000" cy="2887453"/>
            <a:chOff x="6305415" y="2751347"/>
            <a:chExt cx="2286000" cy="2887453"/>
          </a:xfrm>
        </p:grpSpPr>
        <p:cxnSp>
          <p:nvCxnSpPr>
            <p:cNvPr id="8" name="Straight Connector 7">
              <a:extLst>
                <a:ext uri="{FF2B5EF4-FFF2-40B4-BE49-F238E27FC236}">
                  <a16:creationId xmlns:a16="http://schemas.microsoft.com/office/drawing/2014/main" id="{B980D3F6-CDC9-6CA4-F184-C4FA890A620C}"/>
                </a:ext>
              </a:extLst>
            </p:cNvPr>
            <p:cNvCxnSpPr>
              <a:cxnSpLocks/>
            </p:cNvCxnSpPr>
            <p:nvPr/>
          </p:nvCxnSpPr>
          <p:spPr>
            <a:xfrm>
              <a:off x="6305415" y="2751347"/>
              <a:ext cx="228600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BED982-6BEC-DC72-F2C2-9845A3BA1F5E}"/>
                </a:ext>
              </a:extLst>
            </p:cNvPr>
            <p:cNvSpPr txBox="1"/>
            <p:nvPr/>
          </p:nvSpPr>
          <p:spPr>
            <a:xfrm>
              <a:off x="6781800" y="2794835"/>
              <a:ext cx="1173060" cy="369332"/>
            </a:xfrm>
            <a:prstGeom prst="rect">
              <a:avLst/>
            </a:prstGeom>
            <a:noFill/>
          </p:spPr>
          <p:txBody>
            <a:bodyPr wrap="square" rtlCol="0">
              <a:spAutoFit/>
            </a:bodyPr>
            <a:lstStyle/>
            <a:p>
              <a:r>
                <a:rPr lang="en-US" dirty="0"/>
                <a:t>In seconds</a:t>
              </a:r>
            </a:p>
          </p:txBody>
        </p:sp>
        <p:sp>
          <p:nvSpPr>
            <p:cNvPr id="13" name="Content Placeholder 2">
              <a:extLst>
                <a:ext uri="{FF2B5EF4-FFF2-40B4-BE49-F238E27FC236}">
                  <a16:creationId xmlns:a16="http://schemas.microsoft.com/office/drawing/2014/main" id="{7D385160-5EA6-32DF-E937-67E25FF70A45}"/>
                </a:ext>
              </a:extLst>
            </p:cNvPr>
            <p:cNvSpPr txBox="1">
              <a:spLocks/>
            </p:cNvSpPr>
            <p:nvPr/>
          </p:nvSpPr>
          <p:spPr>
            <a:xfrm>
              <a:off x="6305415" y="3346204"/>
              <a:ext cx="2286000" cy="2292596"/>
            </a:xfrm>
            <a:prstGeom prst="rect">
              <a:avLst/>
            </a:prstGeom>
            <a:ln w="25400">
              <a:solidFill>
                <a:schemeClr val="accent4"/>
              </a:solid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7030A0"/>
                  </a:solidFill>
                </a:rPr>
                <a:t>Monitoring intraoperative cerebral ischemia</a:t>
              </a:r>
            </a:p>
            <a:p>
              <a:pPr marL="0" indent="0">
                <a:buNone/>
              </a:pPr>
              <a:endParaRPr lang="en-US" sz="2000" dirty="0"/>
            </a:p>
            <a:p>
              <a:pPr marL="0" indent="0">
                <a:buNone/>
              </a:pPr>
              <a:r>
                <a:rPr lang="en-US" sz="2000" dirty="0"/>
                <a:t>Predicting post-induction hypotension</a:t>
              </a:r>
            </a:p>
          </p:txBody>
        </p:sp>
      </p:grpSp>
      <p:grpSp>
        <p:nvGrpSpPr>
          <p:cNvPr id="2" name="Group 1">
            <a:extLst>
              <a:ext uri="{FF2B5EF4-FFF2-40B4-BE49-F238E27FC236}">
                <a16:creationId xmlns:a16="http://schemas.microsoft.com/office/drawing/2014/main" id="{0938ED2D-DA50-8DA2-65C0-EBA693A97C1C}"/>
              </a:ext>
            </a:extLst>
          </p:cNvPr>
          <p:cNvGrpSpPr/>
          <p:nvPr/>
        </p:nvGrpSpPr>
        <p:grpSpPr>
          <a:xfrm>
            <a:off x="3674210" y="2751347"/>
            <a:ext cx="2309070" cy="2887453"/>
            <a:chOff x="3657600" y="2751347"/>
            <a:chExt cx="2309070" cy="2887453"/>
          </a:xfrm>
        </p:grpSpPr>
        <p:cxnSp>
          <p:nvCxnSpPr>
            <p:cNvPr id="6" name="Straight Connector 5">
              <a:extLst>
                <a:ext uri="{FF2B5EF4-FFF2-40B4-BE49-F238E27FC236}">
                  <a16:creationId xmlns:a16="http://schemas.microsoft.com/office/drawing/2014/main" id="{490DE9E1-90B9-2409-A5A8-C0A840492BB2}"/>
                </a:ext>
              </a:extLst>
            </p:cNvPr>
            <p:cNvCxnSpPr>
              <a:cxnSpLocks/>
            </p:cNvCxnSpPr>
            <p:nvPr/>
          </p:nvCxnSpPr>
          <p:spPr>
            <a:xfrm>
              <a:off x="3657600" y="2751347"/>
              <a:ext cx="22860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6F7C82-993A-A4AF-2DFD-A93FC7C97DD7}"/>
                </a:ext>
              </a:extLst>
            </p:cNvPr>
            <p:cNvSpPr txBox="1"/>
            <p:nvPr/>
          </p:nvSpPr>
          <p:spPr>
            <a:xfrm>
              <a:off x="4237140" y="2787574"/>
              <a:ext cx="1173060" cy="369332"/>
            </a:xfrm>
            <a:prstGeom prst="rect">
              <a:avLst/>
            </a:prstGeom>
            <a:noFill/>
          </p:spPr>
          <p:txBody>
            <a:bodyPr wrap="square" rtlCol="0">
              <a:spAutoFit/>
            </a:bodyPr>
            <a:lstStyle/>
            <a:p>
              <a:r>
                <a:rPr lang="en-US" dirty="0"/>
                <a:t>In minutes</a:t>
              </a:r>
            </a:p>
          </p:txBody>
        </p:sp>
        <p:sp>
          <p:nvSpPr>
            <p:cNvPr id="14" name="Content Placeholder 2">
              <a:extLst>
                <a:ext uri="{FF2B5EF4-FFF2-40B4-BE49-F238E27FC236}">
                  <a16:creationId xmlns:a16="http://schemas.microsoft.com/office/drawing/2014/main" id="{22995FC9-5FAB-6B49-9FE7-68E764D4251C}"/>
                </a:ext>
              </a:extLst>
            </p:cNvPr>
            <p:cNvSpPr txBox="1">
              <a:spLocks/>
            </p:cNvSpPr>
            <p:nvPr/>
          </p:nvSpPr>
          <p:spPr>
            <a:xfrm>
              <a:off x="3680670" y="3368534"/>
              <a:ext cx="2286000" cy="2270266"/>
            </a:xfrm>
            <a:prstGeom prst="rect">
              <a:avLst/>
            </a:prstGeom>
            <a:ln w="25400">
              <a:solidFill>
                <a:schemeClr val="accent2"/>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7030A0"/>
                  </a:solidFill>
                </a:rPr>
                <a:t>Identifying relevant patient data in the ICU</a:t>
              </a:r>
            </a:p>
            <a:p>
              <a:pPr marL="0" indent="0">
                <a:buNone/>
              </a:pPr>
              <a:endParaRPr lang="en-US" sz="2000" dirty="0">
                <a:solidFill>
                  <a:srgbClr val="7030A0"/>
                </a:solidFill>
              </a:endParaRPr>
            </a:p>
            <a:p>
              <a:pPr marL="0" indent="0">
                <a:buNone/>
              </a:pPr>
              <a:r>
                <a:rPr lang="en-US" sz="2000" dirty="0"/>
                <a:t>Anomaly detection in ICU decision-making</a:t>
              </a:r>
            </a:p>
            <a:p>
              <a:pPr marL="0" indent="0">
                <a:buNone/>
              </a:pPr>
              <a:endParaRPr lang="en-US" sz="2000" dirty="0">
                <a:solidFill>
                  <a:srgbClr val="7030A0"/>
                </a:solidFill>
              </a:endParaRPr>
            </a:p>
          </p:txBody>
        </p:sp>
      </p:grpSp>
      <p:sp>
        <p:nvSpPr>
          <p:cNvPr id="15" name="TextBox 14">
            <a:extLst>
              <a:ext uri="{FF2B5EF4-FFF2-40B4-BE49-F238E27FC236}">
                <a16:creationId xmlns:a16="http://schemas.microsoft.com/office/drawing/2014/main" id="{8D29C31B-ABE5-1D90-CAE7-2A4CC41366C0}"/>
              </a:ext>
            </a:extLst>
          </p:cNvPr>
          <p:cNvSpPr txBox="1"/>
          <p:nvPr/>
        </p:nvSpPr>
        <p:spPr>
          <a:xfrm>
            <a:off x="381000" y="685800"/>
            <a:ext cx="8583002" cy="523220"/>
          </a:xfrm>
          <a:prstGeom prst="rect">
            <a:avLst/>
          </a:prstGeom>
          <a:noFill/>
        </p:spPr>
        <p:txBody>
          <a:bodyPr wrap="square" rtlCol="0">
            <a:spAutoFit/>
          </a:bodyPr>
          <a:lstStyle/>
          <a:p>
            <a:pPr algn="ctr"/>
            <a:r>
              <a:rPr lang="en-US" sz="2800" dirty="0">
                <a:solidFill>
                  <a:srgbClr val="7030A0"/>
                </a:solidFill>
              </a:rPr>
              <a:t>Example AI-CDS Projects</a:t>
            </a:r>
          </a:p>
        </p:txBody>
      </p:sp>
      <p:sp>
        <p:nvSpPr>
          <p:cNvPr id="10" name="TextBox 9">
            <a:extLst>
              <a:ext uri="{FF2B5EF4-FFF2-40B4-BE49-F238E27FC236}">
                <a16:creationId xmlns:a16="http://schemas.microsoft.com/office/drawing/2014/main" id="{1061D9E7-DFC4-D17F-BC13-D7BC8221B4AA}"/>
              </a:ext>
            </a:extLst>
          </p:cNvPr>
          <p:cNvSpPr txBox="1"/>
          <p:nvPr/>
        </p:nvSpPr>
        <p:spPr>
          <a:xfrm>
            <a:off x="6710787" y="2787574"/>
            <a:ext cx="1666026" cy="369332"/>
          </a:xfrm>
          <a:prstGeom prst="rect">
            <a:avLst/>
          </a:prstGeom>
          <a:noFill/>
        </p:spPr>
        <p:txBody>
          <a:bodyPr wrap="square" rtlCol="0">
            <a:spAutoFit/>
          </a:bodyPr>
          <a:lstStyle/>
          <a:p>
            <a:r>
              <a:rPr lang="en-US" dirty="0"/>
              <a:t>In days / weeks</a:t>
            </a:r>
          </a:p>
        </p:txBody>
      </p:sp>
    </p:spTree>
    <p:extLst>
      <p:ext uri="{BB962C8B-B14F-4D97-AF65-F5344CB8AC3E}">
        <p14:creationId xmlns:p14="http://schemas.microsoft.com/office/powerpoint/2010/main" val="241879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436" y="1414656"/>
            <a:ext cx="8229600" cy="4525963"/>
          </a:xfrm>
        </p:spPr>
        <p:txBody>
          <a:bodyPr>
            <a:normAutofit fontScale="92500"/>
          </a:bodyPr>
          <a:lstStyle/>
          <a:p>
            <a:r>
              <a:rPr lang="en-US" dirty="0">
                <a:solidFill>
                  <a:srgbClr val="C00000"/>
                </a:solidFill>
              </a:rPr>
              <a:t>For biomedical discovery </a:t>
            </a:r>
          </a:p>
          <a:p>
            <a:pPr lvl="1"/>
            <a:r>
              <a:rPr lang="en-US" dirty="0"/>
              <a:t>AI is used especially for big data, heterogeneous data, and combination of experimental and observational data</a:t>
            </a:r>
          </a:p>
          <a:p>
            <a:r>
              <a:rPr lang="en-US" dirty="0">
                <a:solidFill>
                  <a:srgbClr val="C00000"/>
                </a:solidFill>
              </a:rPr>
              <a:t>For clinical decision support (CDS)</a:t>
            </a:r>
          </a:p>
          <a:p>
            <a:pPr lvl="1"/>
            <a:r>
              <a:rPr lang="en-US" dirty="0"/>
              <a:t>CDS </a:t>
            </a:r>
            <a:r>
              <a:rPr lang="en-US" i="1" dirty="0"/>
              <a:t>provides </a:t>
            </a:r>
            <a:r>
              <a:rPr lang="en-US" i="1" dirty="0">
                <a:solidFill>
                  <a:srgbClr val="7030A0"/>
                </a:solidFill>
              </a:rPr>
              <a:t>clinicians, patients or public health officials</a:t>
            </a:r>
            <a:r>
              <a:rPr lang="en-US" i="1" dirty="0"/>
              <a:t> with knowledge and person-specific information, intelligently filtered or presented at appropriate times, to enhance health and health care</a:t>
            </a:r>
            <a:r>
              <a:rPr lang="en-US" baseline="30000" dirty="0"/>
              <a:t>1</a:t>
            </a:r>
          </a:p>
          <a:p>
            <a:pPr lvl="1"/>
            <a:r>
              <a:rPr lang="en-US" dirty="0"/>
              <a:t>AI can make CDS more effective (AI-CDS)</a:t>
            </a:r>
          </a:p>
          <a:p>
            <a:endParaRPr lang="en-US" dirty="0"/>
          </a:p>
        </p:txBody>
      </p:sp>
      <p:sp>
        <p:nvSpPr>
          <p:cNvPr id="5" name="TextBox 4"/>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Applications of Artificial Intelligence (AI) in Medicine</a:t>
            </a:r>
          </a:p>
        </p:txBody>
      </p:sp>
      <p:sp>
        <p:nvSpPr>
          <p:cNvPr id="4" name="TextBox 3"/>
          <p:cNvSpPr txBox="1"/>
          <p:nvPr/>
        </p:nvSpPr>
        <p:spPr>
          <a:xfrm>
            <a:off x="304800" y="6077634"/>
            <a:ext cx="8534400" cy="584775"/>
          </a:xfrm>
          <a:prstGeom prst="rect">
            <a:avLst/>
          </a:prstGeom>
          <a:noFill/>
        </p:spPr>
        <p:txBody>
          <a:bodyPr wrap="square" rtlCol="0">
            <a:spAutoFit/>
          </a:bodyPr>
          <a:lstStyle/>
          <a:p>
            <a:pPr>
              <a:defRPr/>
            </a:pPr>
            <a:r>
              <a:rPr lang="en-US" sz="1600" baseline="30000" dirty="0">
                <a:solidFill>
                  <a:schemeClr val="tx1">
                    <a:lumMod val="65000"/>
                    <a:lumOff val="35000"/>
                  </a:schemeClr>
                </a:solidFill>
              </a:rPr>
              <a:t>1</a:t>
            </a:r>
            <a:r>
              <a:rPr lang="en-US" sz="1600" dirty="0">
                <a:solidFill>
                  <a:schemeClr val="tx1">
                    <a:lumMod val="65000"/>
                    <a:lumOff val="35000"/>
                  </a:schemeClr>
                </a:solidFill>
              </a:rPr>
              <a:t>Medicare and Medicaid Programs: Electronic Health Record Incentive Program. Vol 75 FR 44313; 4435, Washington DC, 2010, Centers for Medicare and Medicaid Services.</a:t>
            </a:r>
          </a:p>
        </p:txBody>
      </p:sp>
    </p:spTree>
    <p:extLst>
      <p:ext uri="{BB962C8B-B14F-4D97-AF65-F5344CB8AC3E}">
        <p14:creationId xmlns:p14="http://schemas.microsoft.com/office/powerpoint/2010/main" val="411005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229600" cy="2362200"/>
          </a:xfrm>
        </p:spPr>
        <p:txBody>
          <a:bodyPr>
            <a:normAutofit/>
          </a:bodyPr>
          <a:lstStyle/>
          <a:p>
            <a:r>
              <a:rPr lang="en-US" dirty="0">
                <a:solidFill>
                  <a:srgbClr val="7030A0"/>
                </a:solidFill>
              </a:rPr>
              <a:t>Monitoring Intraoperative Cerebral Ischemia Using Electroencephalography (EEG)</a:t>
            </a:r>
          </a:p>
        </p:txBody>
      </p:sp>
    </p:spTree>
    <p:extLst>
      <p:ext uri="{BB962C8B-B14F-4D97-AF65-F5344CB8AC3E}">
        <p14:creationId xmlns:p14="http://schemas.microsoft.com/office/powerpoint/2010/main" val="263583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461338-B312-4816-6219-37A6F4BFBEA5}"/>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Intraoperative EEG-based Ischemia Monitoring</a:t>
            </a:r>
          </a:p>
        </p:txBody>
      </p:sp>
      <p:grpSp>
        <p:nvGrpSpPr>
          <p:cNvPr id="9" name="Group 8">
            <a:extLst>
              <a:ext uri="{FF2B5EF4-FFF2-40B4-BE49-F238E27FC236}">
                <a16:creationId xmlns:a16="http://schemas.microsoft.com/office/drawing/2014/main" id="{342CDE06-D036-5791-6F9D-3609EB0C85B7}"/>
              </a:ext>
            </a:extLst>
          </p:cNvPr>
          <p:cNvGrpSpPr/>
          <p:nvPr/>
        </p:nvGrpSpPr>
        <p:grpSpPr>
          <a:xfrm>
            <a:off x="1219200" y="1981200"/>
            <a:ext cx="6858000" cy="3581400"/>
            <a:chOff x="2377675" y="1856693"/>
            <a:chExt cx="6121059" cy="3115384"/>
          </a:xfrm>
        </p:grpSpPr>
        <p:pic>
          <p:nvPicPr>
            <p:cNvPr id="5" name="Content Placeholder 6">
              <a:extLst>
                <a:ext uri="{FF2B5EF4-FFF2-40B4-BE49-F238E27FC236}">
                  <a16:creationId xmlns:a16="http://schemas.microsoft.com/office/drawing/2014/main" id="{379D1C00-3133-6D85-AF52-9A680CFBA72D}"/>
                </a:ext>
              </a:extLst>
            </p:cNvPr>
            <p:cNvPicPr>
              <a:picLocks noChangeAspect="1"/>
            </p:cNvPicPr>
            <p:nvPr/>
          </p:nvPicPr>
          <p:blipFill>
            <a:blip r:embed="rId2"/>
            <a:stretch>
              <a:fillRect/>
            </a:stretch>
          </p:blipFill>
          <p:spPr>
            <a:xfrm>
              <a:off x="2377675" y="1894267"/>
              <a:ext cx="2949234" cy="3077810"/>
            </a:xfrm>
            <a:prstGeom prst="rect">
              <a:avLst/>
            </a:prstGeom>
            <a:ln w="38100">
              <a:solidFill>
                <a:schemeClr val="accent1"/>
              </a:solidFill>
            </a:ln>
          </p:spPr>
        </p:pic>
        <p:pic>
          <p:nvPicPr>
            <p:cNvPr id="7" name="Picture 6" descr="A person sitting at a desk with multiple computer screens&#10;&#10;Description automatically generated with low confidence">
              <a:extLst>
                <a:ext uri="{FF2B5EF4-FFF2-40B4-BE49-F238E27FC236}">
                  <a16:creationId xmlns:a16="http://schemas.microsoft.com/office/drawing/2014/main" id="{59968868-EC9D-AA9B-9D51-3625E2C0F975}"/>
                </a:ext>
              </a:extLst>
            </p:cNvPr>
            <p:cNvPicPr>
              <a:picLocks noChangeAspect="1"/>
            </p:cNvPicPr>
            <p:nvPr/>
          </p:nvPicPr>
          <p:blipFill>
            <a:blip r:embed="rId3"/>
            <a:stretch>
              <a:fillRect/>
            </a:stretch>
          </p:blipFill>
          <p:spPr>
            <a:xfrm>
              <a:off x="5326909" y="1856693"/>
              <a:ext cx="3171825" cy="2324100"/>
            </a:xfrm>
            <a:prstGeom prst="rect">
              <a:avLst/>
            </a:prstGeom>
          </p:spPr>
        </p:pic>
        <p:pic>
          <p:nvPicPr>
            <p:cNvPr id="8" name="Picture 7">
              <a:extLst>
                <a:ext uri="{FF2B5EF4-FFF2-40B4-BE49-F238E27FC236}">
                  <a16:creationId xmlns:a16="http://schemas.microsoft.com/office/drawing/2014/main" id="{1F9575D0-18E4-0059-B5A1-DAFE2A15EA71}"/>
                </a:ext>
              </a:extLst>
            </p:cNvPr>
            <p:cNvPicPr>
              <a:picLocks noChangeAspect="1"/>
            </p:cNvPicPr>
            <p:nvPr/>
          </p:nvPicPr>
          <p:blipFill rotWithShape="1">
            <a:blip r:embed="rId4"/>
            <a:srcRect l="1698" t="3418" r="1586" b="5764"/>
            <a:stretch/>
          </p:blipFill>
          <p:spPr>
            <a:xfrm>
              <a:off x="4265199" y="3698221"/>
              <a:ext cx="4189344" cy="127385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253153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graph&#10;&#10;Description automatically generated with low confidence">
            <a:extLst>
              <a:ext uri="{FF2B5EF4-FFF2-40B4-BE49-F238E27FC236}">
                <a16:creationId xmlns:a16="http://schemas.microsoft.com/office/drawing/2014/main" id="{726F7BA5-75A0-7089-814D-B93166234850}"/>
              </a:ext>
            </a:extLst>
          </p:cNvPr>
          <p:cNvPicPr>
            <a:picLocks noChangeAspect="1"/>
          </p:cNvPicPr>
          <p:nvPr/>
        </p:nvPicPr>
        <p:blipFill>
          <a:blip r:embed="rId2"/>
          <a:stretch>
            <a:fillRect/>
          </a:stretch>
        </p:blipFill>
        <p:spPr>
          <a:xfrm>
            <a:off x="1524000" y="1752600"/>
            <a:ext cx="7361546" cy="4228280"/>
          </a:xfrm>
          <a:prstGeom prst="rect">
            <a:avLst/>
          </a:prstGeom>
        </p:spPr>
      </p:pic>
      <p:sp>
        <p:nvSpPr>
          <p:cNvPr id="5" name="TextBox 4">
            <a:extLst>
              <a:ext uri="{FF2B5EF4-FFF2-40B4-BE49-F238E27FC236}">
                <a16:creationId xmlns:a16="http://schemas.microsoft.com/office/drawing/2014/main" id="{61102E7E-31F9-5237-DDCD-280EB0D2EF8F}"/>
              </a:ext>
            </a:extLst>
          </p:cNvPr>
          <p:cNvSpPr txBox="1"/>
          <p:nvPr/>
        </p:nvSpPr>
        <p:spPr>
          <a:xfrm>
            <a:off x="258454" y="5943199"/>
            <a:ext cx="1466850" cy="646331"/>
          </a:xfrm>
          <a:prstGeom prst="rect">
            <a:avLst/>
          </a:prstGeom>
          <a:noFill/>
        </p:spPr>
        <p:txBody>
          <a:bodyPr wrap="square" rtlCol="0">
            <a:spAutoFit/>
          </a:bodyPr>
          <a:lstStyle/>
          <a:p>
            <a:r>
              <a:rPr lang="en-US" dirty="0"/>
              <a:t>probability of ischemia</a:t>
            </a:r>
          </a:p>
        </p:txBody>
      </p:sp>
      <p:cxnSp>
        <p:nvCxnSpPr>
          <p:cNvPr id="7" name="Straight Arrow Connector 6">
            <a:extLst>
              <a:ext uri="{FF2B5EF4-FFF2-40B4-BE49-F238E27FC236}">
                <a16:creationId xmlns:a16="http://schemas.microsoft.com/office/drawing/2014/main" id="{7B776627-08C2-AD20-D6C6-7C77D6F0D0F5}"/>
              </a:ext>
            </a:extLst>
          </p:cNvPr>
          <p:cNvCxnSpPr>
            <a:cxnSpLocks/>
          </p:cNvCxnSpPr>
          <p:nvPr/>
        </p:nvCxnSpPr>
        <p:spPr>
          <a:xfrm flipV="1">
            <a:off x="1726141" y="5486400"/>
            <a:ext cx="1093259" cy="830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F409520-D759-A6EA-7A8F-B0C0E07F6D99}"/>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AI-Based Monitoring</a:t>
            </a:r>
          </a:p>
        </p:txBody>
      </p:sp>
    </p:spTree>
    <p:extLst>
      <p:ext uri="{BB962C8B-B14F-4D97-AF65-F5344CB8AC3E}">
        <p14:creationId xmlns:p14="http://schemas.microsoft.com/office/powerpoint/2010/main" val="139997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F409520-D759-A6EA-7A8F-B0C0E07F6D99}"/>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Annotated Data</a:t>
            </a:r>
          </a:p>
        </p:txBody>
      </p:sp>
      <p:grpSp>
        <p:nvGrpSpPr>
          <p:cNvPr id="32" name="Group 31">
            <a:extLst>
              <a:ext uri="{FF2B5EF4-FFF2-40B4-BE49-F238E27FC236}">
                <a16:creationId xmlns:a16="http://schemas.microsoft.com/office/drawing/2014/main" id="{3CF622BD-6224-E0D8-61E7-576F8C3C293F}"/>
              </a:ext>
            </a:extLst>
          </p:cNvPr>
          <p:cNvGrpSpPr/>
          <p:nvPr/>
        </p:nvGrpSpPr>
        <p:grpSpPr>
          <a:xfrm>
            <a:off x="471434" y="1905000"/>
            <a:ext cx="8139165" cy="4191000"/>
            <a:chOff x="423555" y="1867919"/>
            <a:chExt cx="7168644" cy="3459512"/>
          </a:xfrm>
        </p:grpSpPr>
        <p:grpSp>
          <p:nvGrpSpPr>
            <p:cNvPr id="33" name="Group 32">
              <a:extLst>
                <a:ext uri="{FF2B5EF4-FFF2-40B4-BE49-F238E27FC236}">
                  <a16:creationId xmlns:a16="http://schemas.microsoft.com/office/drawing/2014/main" id="{A4290703-7547-C118-9A80-450D16EFED81}"/>
                </a:ext>
              </a:extLst>
            </p:cNvPr>
            <p:cNvGrpSpPr/>
            <p:nvPr/>
          </p:nvGrpSpPr>
          <p:grpSpPr>
            <a:xfrm>
              <a:off x="423555" y="1867919"/>
              <a:ext cx="7168644" cy="3459512"/>
              <a:chOff x="533400" y="1536042"/>
              <a:chExt cx="7579241" cy="3459512"/>
            </a:xfrm>
          </p:grpSpPr>
          <p:cxnSp>
            <p:nvCxnSpPr>
              <p:cNvPr id="36" name="Straight Connector 35">
                <a:extLst>
                  <a:ext uri="{FF2B5EF4-FFF2-40B4-BE49-F238E27FC236}">
                    <a16:creationId xmlns:a16="http://schemas.microsoft.com/office/drawing/2014/main" id="{DAC2561B-4879-BE83-5A02-A783C4CBD01E}"/>
                  </a:ext>
                </a:extLst>
              </p:cNvPr>
              <p:cNvCxnSpPr>
                <a:cxnSpLocks/>
              </p:cNvCxnSpPr>
              <p:nvPr/>
            </p:nvCxnSpPr>
            <p:spPr>
              <a:xfrm>
                <a:off x="2087967" y="1905000"/>
                <a:ext cx="525913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0E0B601-0D4F-18AF-DB54-9D7E6E14185D}"/>
                  </a:ext>
                </a:extLst>
              </p:cNvPr>
              <p:cNvGrpSpPr/>
              <p:nvPr/>
            </p:nvGrpSpPr>
            <p:grpSpPr>
              <a:xfrm>
                <a:off x="533400" y="1536042"/>
                <a:ext cx="7579241" cy="3459512"/>
                <a:chOff x="329610" y="1524000"/>
                <a:chExt cx="7579241" cy="3459512"/>
              </a:xfrm>
            </p:grpSpPr>
            <p:grpSp>
              <p:nvGrpSpPr>
                <p:cNvPr id="38" name="Group 37">
                  <a:extLst>
                    <a:ext uri="{FF2B5EF4-FFF2-40B4-BE49-F238E27FC236}">
                      <a16:creationId xmlns:a16="http://schemas.microsoft.com/office/drawing/2014/main" id="{25EB891C-395B-741C-2217-0E150AAF4E0B}"/>
                    </a:ext>
                  </a:extLst>
                </p:cNvPr>
                <p:cNvGrpSpPr/>
                <p:nvPr/>
              </p:nvGrpSpPr>
              <p:grpSpPr>
                <a:xfrm>
                  <a:off x="329610" y="1905000"/>
                  <a:ext cx="7543800" cy="711053"/>
                  <a:chOff x="212651" y="3115782"/>
                  <a:chExt cx="7543800" cy="711053"/>
                </a:xfrm>
              </p:grpSpPr>
              <p:cxnSp>
                <p:nvCxnSpPr>
                  <p:cNvPr id="55" name="Straight Arrow Connector 54">
                    <a:extLst>
                      <a:ext uri="{FF2B5EF4-FFF2-40B4-BE49-F238E27FC236}">
                        <a16:creationId xmlns:a16="http://schemas.microsoft.com/office/drawing/2014/main" id="{0E902EA1-9227-E68A-948B-4BF4396E49C0}"/>
                      </a:ext>
                    </a:extLst>
                  </p:cNvPr>
                  <p:cNvCxnSpPr/>
                  <p:nvPr/>
                </p:nvCxnSpPr>
                <p:spPr>
                  <a:xfrm flipV="1">
                    <a:off x="1127051" y="3200400"/>
                    <a:ext cx="6629400" cy="3810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6CCB0C2-AA81-0818-01AD-B104305DCB2D}"/>
                      </a:ext>
                    </a:extLst>
                  </p:cNvPr>
                  <p:cNvSpPr txBox="1"/>
                  <p:nvPr/>
                </p:nvSpPr>
                <p:spPr>
                  <a:xfrm>
                    <a:off x="1096647" y="3549836"/>
                    <a:ext cx="1347346" cy="276999"/>
                  </a:xfrm>
                  <a:prstGeom prst="rect">
                    <a:avLst/>
                  </a:prstGeom>
                  <a:noFill/>
                </p:spPr>
                <p:txBody>
                  <a:bodyPr wrap="square" rtlCol="0">
                    <a:spAutoFit/>
                  </a:bodyPr>
                  <a:lstStyle/>
                  <a:p>
                    <a:r>
                      <a:rPr lang="en-US" sz="1200" dirty="0"/>
                      <a:t>Monitoring start</a:t>
                    </a:r>
                  </a:p>
                </p:txBody>
              </p:sp>
              <p:sp>
                <p:nvSpPr>
                  <p:cNvPr id="57" name="TextBox 56">
                    <a:extLst>
                      <a:ext uri="{FF2B5EF4-FFF2-40B4-BE49-F238E27FC236}">
                        <a16:creationId xmlns:a16="http://schemas.microsoft.com/office/drawing/2014/main" id="{6878D186-D5B0-27D5-7D78-09314435E06B}"/>
                      </a:ext>
                    </a:extLst>
                  </p:cNvPr>
                  <p:cNvSpPr txBox="1"/>
                  <p:nvPr/>
                </p:nvSpPr>
                <p:spPr>
                  <a:xfrm>
                    <a:off x="6412483" y="3523697"/>
                    <a:ext cx="1247444" cy="276999"/>
                  </a:xfrm>
                  <a:prstGeom prst="rect">
                    <a:avLst/>
                  </a:prstGeom>
                  <a:noFill/>
                </p:spPr>
                <p:txBody>
                  <a:bodyPr wrap="square" rtlCol="0">
                    <a:spAutoFit/>
                  </a:bodyPr>
                  <a:lstStyle/>
                  <a:p>
                    <a:r>
                      <a:rPr lang="en-US" sz="1200" dirty="0"/>
                      <a:t>Monitoring end</a:t>
                    </a:r>
                  </a:p>
                </p:txBody>
              </p:sp>
              <p:cxnSp>
                <p:nvCxnSpPr>
                  <p:cNvPr id="58" name="Straight Arrow Connector 57">
                    <a:extLst>
                      <a:ext uri="{FF2B5EF4-FFF2-40B4-BE49-F238E27FC236}">
                        <a16:creationId xmlns:a16="http://schemas.microsoft.com/office/drawing/2014/main" id="{28E72C2B-7B63-0093-019B-4AD8FC29914B}"/>
                      </a:ext>
                    </a:extLst>
                  </p:cNvPr>
                  <p:cNvCxnSpPr/>
                  <p:nvPr/>
                </p:nvCxnSpPr>
                <p:spPr>
                  <a:xfrm flipV="1">
                    <a:off x="1764005" y="3276600"/>
                    <a:ext cx="0" cy="2732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588457B-7F33-CDBE-CE1D-29A62C48E810}"/>
                      </a:ext>
                    </a:extLst>
                  </p:cNvPr>
                  <p:cNvCxnSpPr/>
                  <p:nvPr/>
                </p:nvCxnSpPr>
                <p:spPr>
                  <a:xfrm flipV="1">
                    <a:off x="7036205" y="3256163"/>
                    <a:ext cx="0" cy="2732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82FE68-BC1A-A89E-9D2D-A705E8A0AC64}"/>
                      </a:ext>
                    </a:extLst>
                  </p:cNvPr>
                  <p:cNvSpPr txBox="1"/>
                  <p:nvPr/>
                </p:nvSpPr>
                <p:spPr>
                  <a:xfrm>
                    <a:off x="212651" y="3115782"/>
                    <a:ext cx="914400" cy="276999"/>
                  </a:xfrm>
                  <a:prstGeom prst="rect">
                    <a:avLst/>
                  </a:prstGeom>
                  <a:noFill/>
                </p:spPr>
                <p:txBody>
                  <a:bodyPr wrap="square" rtlCol="0">
                    <a:spAutoFit/>
                  </a:bodyPr>
                  <a:lstStyle/>
                  <a:p>
                    <a:endParaRPr lang="en-US" sz="1200" b="1"/>
                  </a:p>
                </p:txBody>
              </p:sp>
            </p:grpSp>
            <p:sp>
              <p:nvSpPr>
                <p:cNvPr id="39" name="TextBox 38">
                  <a:extLst>
                    <a:ext uri="{FF2B5EF4-FFF2-40B4-BE49-F238E27FC236}">
                      <a16:creationId xmlns:a16="http://schemas.microsoft.com/office/drawing/2014/main" id="{AEC73D2B-9ACE-6F17-9E61-507E509D6C16}"/>
                    </a:ext>
                  </a:extLst>
                </p:cNvPr>
                <p:cNvSpPr txBox="1"/>
                <p:nvPr/>
              </p:nvSpPr>
              <p:spPr>
                <a:xfrm>
                  <a:off x="1884177" y="1524000"/>
                  <a:ext cx="4404981" cy="276999"/>
                </a:xfrm>
                <a:prstGeom prst="rect">
                  <a:avLst/>
                </a:prstGeom>
                <a:noFill/>
              </p:spPr>
              <p:txBody>
                <a:bodyPr wrap="square" rtlCol="0">
                  <a:spAutoFit/>
                </a:bodyPr>
                <a:lstStyle/>
                <a:p>
                  <a:r>
                    <a:rPr lang="en-US" sz="1200" dirty="0"/>
                    <a:t>No ischemia throughout</a:t>
                  </a:r>
                </a:p>
              </p:txBody>
            </p:sp>
            <p:grpSp>
              <p:nvGrpSpPr>
                <p:cNvPr id="40" name="Group 39">
                  <a:extLst>
                    <a:ext uri="{FF2B5EF4-FFF2-40B4-BE49-F238E27FC236}">
                      <a16:creationId xmlns:a16="http://schemas.microsoft.com/office/drawing/2014/main" id="{E0368E7B-F2DB-1E06-6C9F-64963D19AC81}"/>
                    </a:ext>
                  </a:extLst>
                </p:cNvPr>
                <p:cNvGrpSpPr/>
                <p:nvPr/>
              </p:nvGrpSpPr>
              <p:grpSpPr>
                <a:xfrm>
                  <a:off x="365051" y="2755298"/>
                  <a:ext cx="7543800" cy="2228214"/>
                  <a:chOff x="365051" y="2755298"/>
                  <a:chExt cx="7543800" cy="2228214"/>
                </a:xfrm>
              </p:grpSpPr>
              <p:cxnSp>
                <p:nvCxnSpPr>
                  <p:cNvPr id="41" name="Straight Connector 40">
                    <a:extLst>
                      <a:ext uri="{FF2B5EF4-FFF2-40B4-BE49-F238E27FC236}">
                        <a16:creationId xmlns:a16="http://schemas.microsoft.com/office/drawing/2014/main" id="{1CF0C480-E501-FE8A-8BBE-1B93D9E580E0}"/>
                      </a:ext>
                    </a:extLst>
                  </p:cNvPr>
                  <p:cNvCxnSpPr/>
                  <p:nvPr/>
                </p:nvCxnSpPr>
                <p:spPr>
                  <a:xfrm>
                    <a:off x="2977116" y="3268182"/>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EBD45F-ADCD-EBB1-B031-C87581D001BF}"/>
                      </a:ext>
                    </a:extLst>
                  </p:cNvPr>
                  <p:cNvCxnSpPr/>
                  <p:nvPr/>
                </p:nvCxnSpPr>
                <p:spPr>
                  <a:xfrm>
                    <a:off x="3849428" y="3268182"/>
                    <a:ext cx="457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2E7479-AF2E-820C-8DEC-6DE36F1EA6F2}"/>
                      </a:ext>
                    </a:extLst>
                  </p:cNvPr>
                  <p:cNvSpPr txBox="1"/>
                  <p:nvPr/>
                </p:nvSpPr>
                <p:spPr>
                  <a:xfrm>
                    <a:off x="3267739" y="2755298"/>
                    <a:ext cx="914400" cy="276999"/>
                  </a:xfrm>
                  <a:prstGeom prst="rect">
                    <a:avLst/>
                  </a:prstGeom>
                  <a:noFill/>
                </p:spPr>
                <p:txBody>
                  <a:bodyPr wrap="square" rtlCol="0">
                    <a:spAutoFit/>
                  </a:bodyPr>
                  <a:lstStyle/>
                  <a:p>
                    <a:r>
                      <a:rPr lang="en-US" sz="1200"/>
                      <a:t>ischemia</a:t>
                    </a:r>
                  </a:p>
                </p:txBody>
              </p:sp>
              <p:cxnSp>
                <p:nvCxnSpPr>
                  <p:cNvPr id="44" name="Straight Arrow Connector 43">
                    <a:extLst>
                      <a:ext uri="{FF2B5EF4-FFF2-40B4-BE49-F238E27FC236}">
                        <a16:creationId xmlns:a16="http://schemas.microsoft.com/office/drawing/2014/main" id="{32337E2A-ABE2-076B-F93C-356CF492901E}"/>
                      </a:ext>
                    </a:extLst>
                  </p:cNvPr>
                  <p:cNvCxnSpPr/>
                  <p:nvPr/>
                </p:nvCxnSpPr>
                <p:spPr>
                  <a:xfrm flipH="1">
                    <a:off x="3129516" y="3032297"/>
                    <a:ext cx="352647" cy="1659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93809A-23F6-4643-D2DB-85076F3D5B2D}"/>
                      </a:ext>
                    </a:extLst>
                  </p:cNvPr>
                  <p:cNvCxnSpPr/>
                  <p:nvPr/>
                </p:nvCxnSpPr>
                <p:spPr>
                  <a:xfrm>
                    <a:off x="3724939" y="2993891"/>
                    <a:ext cx="228600" cy="2044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50C0B38-5393-C0E7-6A80-1C6B0410C5C2}"/>
                      </a:ext>
                    </a:extLst>
                  </p:cNvPr>
                  <p:cNvGrpSpPr/>
                  <p:nvPr/>
                </p:nvGrpSpPr>
                <p:grpSpPr>
                  <a:xfrm>
                    <a:off x="365051" y="3268314"/>
                    <a:ext cx="7543800" cy="413617"/>
                    <a:chOff x="212651" y="3115782"/>
                    <a:chExt cx="7543800" cy="413617"/>
                  </a:xfrm>
                </p:grpSpPr>
                <p:cxnSp>
                  <p:nvCxnSpPr>
                    <p:cNvPr id="51" name="Straight Arrow Connector 50">
                      <a:extLst>
                        <a:ext uri="{FF2B5EF4-FFF2-40B4-BE49-F238E27FC236}">
                          <a16:creationId xmlns:a16="http://schemas.microsoft.com/office/drawing/2014/main" id="{F7F4B0E7-EB2E-052A-7A39-689E7A221AEF}"/>
                        </a:ext>
                      </a:extLst>
                    </p:cNvPr>
                    <p:cNvCxnSpPr/>
                    <p:nvPr/>
                  </p:nvCxnSpPr>
                  <p:spPr>
                    <a:xfrm flipV="1">
                      <a:off x="1127051" y="3200400"/>
                      <a:ext cx="6629400" cy="3810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AE2226-F85B-F88E-0CF3-9BA1ED4EDD39}"/>
                        </a:ext>
                      </a:extLst>
                    </p:cNvPr>
                    <p:cNvCxnSpPr/>
                    <p:nvPr/>
                  </p:nvCxnSpPr>
                  <p:spPr>
                    <a:xfrm flipV="1">
                      <a:off x="1733107" y="3238500"/>
                      <a:ext cx="0" cy="2732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745BD4A-F46E-AA44-3C93-1ECAC81CCDA2}"/>
                        </a:ext>
                      </a:extLst>
                    </p:cNvPr>
                    <p:cNvCxnSpPr/>
                    <p:nvPr/>
                  </p:nvCxnSpPr>
                  <p:spPr>
                    <a:xfrm flipV="1">
                      <a:off x="6990907" y="3256163"/>
                      <a:ext cx="0" cy="2732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E1E41EE-A494-5091-C20A-739D2E2668ED}"/>
                        </a:ext>
                      </a:extLst>
                    </p:cNvPr>
                    <p:cNvSpPr txBox="1"/>
                    <p:nvPr/>
                  </p:nvSpPr>
                  <p:spPr>
                    <a:xfrm>
                      <a:off x="212651" y="3115782"/>
                      <a:ext cx="914400" cy="276999"/>
                    </a:xfrm>
                    <a:prstGeom prst="rect">
                      <a:avLst/>
                    </a:prstGeom>
                    <a:noFill/>
                  </p:spPr>
                  <p:txBody>
                    <a:bodyPr wrap="square" rtlCol="0">
                      <a:spAutoFit/>
                    </a:bodyPr>
                    <a:lstStyle/>
                    <a:p>
                      <a:endParaRPr lang="en-US" sz="1200" b="1"/>
                    </a:p>
                  </p:txBody>
                </p:sp>
              </p:grpSp>
              <p:cxnSp>
                <p:nvCxnSpPr>
                  <p:cNvPr id="47" name="Straight Connector 46">
                    <a:extLst>
                      <a:ext uri="{FF2B5EF4-FFF2-40B4-BE49-F238E27FC236}">
                        <a16:creationId xmlns:a16="http://schemas.microsoft.com/office/drawing/2014/main" id="{5031BC1D-230A-4394-F957-6216B381CAE7}"/>
                      </a:ext>
                    </a:extLst>
                  </p:cNvPr>
                  <p:cNvCxnSpPr>
                    <a:cxnSpLocks/>
                  </p:cNvCxnSpPr>
                  <p:nvPr/>
                </p:nvCxnSpPr>
                <p:spPr>
                  <a:xfrm>
                    <a:off x="4343400" y="3268182"/>
                    <a:ext cx="2809764" cy="13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495405-E150-1553-E27E-2D09C00BFFE0}"/>
                      </a:ext>
                    </a:extLst>
                  </p:cNvPr>
                  <p:cNvCxnSpPr/>
                  <p:nvPr/>
                </p:nvCxnSpPr>
                <p:spPr>
                  <a:xfrm>
                    <a:off x="1887279" y="3268182"/>
                    <a:ext cx="10614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53E7BD-41E8-8EE3-D830-D26711CD71A2}"/>
                      </a:ext>
                    </a:extLst>
                  </p:cNvPr>
                  <p:cNvCxnSpPr/>
                  <p:nvPr/>
                </p:nvCxnSpPr>
                <p:spPr>
                  <a:xfrm>
                    <a:off x="3305839" y="3268182"/>
                    <a:ext cx="504161"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0F8EB4-7AC9-745B-EF56-C8C8C95D53ED}"/>
                      </a:ext>
                    </a:extLst>
                  </p:cNvPr>
                  <p:cNvSpPr txBox="1"/>
                  <p:nvPr/>
                </p:nvSpPr>
                <p:spPr>
                  <a:xfrm>
                    <a:off x="365051" y="4706513"/>
                    <a:ext cx="914400" cy="276999"/>
                  </a:xfrm>
                  <a:prstGeom prst="rect">
                    <a:avLst/>
                  </a:prstGeom>
                  <a:noFill/>
                </p:spPr>
                <p:txBody>
                  <a:bodyPr wrap="square" rtlCol="0">
                    <a:spAutoFit/>
                  </a:bodyPr>
                  <a:lstStyle/>
                  <a:p>
                    <a:endParaRPr lang="en-US" sz="1200" b="1"/>
                  </a:p>
                </p:txBody>
              </p:sp>
            </p:grpSp>
          </p:grpSp>
        </p:grpSp>
        <p:sp>
          <p:nvSpPr>
            <p:cNvPr id="34" name="TextBox 33">
              <a:extLst>
                <a:ext uri="{FF2B5EF4-FFF2-40B4-BE49-F238E27FC236}">
                  <a16:creationId xmlns:a16="http://schemas.microsoft.com/office/drawing/2014/main" id="{69D43244-5495-DF09-FBCB-40B55F14ED52}"/>
                </a:ext>
              </a:extLst>
            </p:cNvPr>
            <p:cNvSpPr txBox="1"/>
            <p:nvPr/>
          </p:nvSpPr>
          <p:spPr>
            <a:xfrm>
              <a:off x="1220232" y="4000545"/>
              <a:ext cx="1347346" cy="276999"/>
            </a:xfrm>
            <a:prstGeom prst="rect">
              <a:avLst/>
            </a:prstGeom>
            <a:noFill/>
          </p:spPr>
          <p:txBody>
            <a:bodyPr wrap="square" rtlCol="0">
              <a:spAutoFit/>
            </a:bodyPr>
            <a:lstStyle/>
            <a:p>
              <a:r>
                <a:rPr lang="en-US" sz="1200" dirty="0"/>
                <a:t>Monitoring start</a:t>
              </a:r>
            </a:p>
          </p:txBody>
        </p:sp>
        <p:sp>
          <p:nvSpPr>
            <p:cNvPr id="35" name="TextBox 34">
              <a:extLst>
                <a:ext uri="{FF2B5EF4-FFF2-40B4-BE49-F238E27FC236}">
                  <a16:creationId xmlns:a16="http://schemas.microsoft.com/office/drawing/2014/main" id="{6D1A40C6-06A9-6238-BD47-A556B30B430B}"/>
                </a:ext>
              </a:extLst>
            </p:cNvPr>
            <p:cNvSpPr txBox="1"/>
            <p:nvPr/>
          </p:nvSpPr>
          <p:spPr>
            <a:xfrm>
              <a:off x="6210135" y="4139044"/>
              <a:ext cx="1247444" cy="276999"/>
            </a:xfrm>
            <a:prstGeom prst="rect">
              <a:avLst/>
            </a:prstGeom>
            <a:noFill/>
          </p:spPr>
          <p:txBody>
            <a:bodyPr wrap="square" rtlCol="0">
              <a:spAutoFit/>
            </a:bodyPr>
            <a:lstStyle/>
            <a:p>
              <a:r>
                <a:rPr lang="en-US" sz="1200" dirty="0"/>
                <a:t>Monitoring end</a:t>
              </a:r>
            </a:p>
          </p:txBody>
        </p:sp>
      </p:grpSp>
    </p:spTree>
    <p:extLst>
      <p:ext uri="{BB962C8B-B14F-4D97-AF65-F5344CB8AC3E}">
        <p14:creationId xmlns:p14="http://schemas.microsoft.com/office/powerpoint/2010/main" val="220403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a:cxnSpLocks/>
            <a:endCxn id="46" idx="1"/>
          </p:cNvCxnSpPr>
          <p:nvPr/>
        </p:nvCxnSpPr>
        <p:spPr>
          <a:xfrm>
            <a:off x="2560320" y="2524681"/>
            <a:ext cx="12877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6" idx="3"/>
            <a:endCxn id="44" idx="1"/>
          </p:cNvCxnSpPr>
          <p:nvPr/>
        </p:nvCxnSpPr>
        <p:spPr>
          <a:xfrm>
            <a:off x="5295900" y="2524681"/>
            <a:ext cx="1181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2017AE4-7D1B-430A-998A-42335A9FEF99}"/>
              </a:ext>
            </a:extLst>
          </p:cNvPr>
          <p:cNvGrpSpPr/>
          <p:nvPr/>
        </p:nvGrpSpPr>
        <p:grpSpPr>
          <a:xfrm>
            <a:off x="914400" y="2013855"/>
            <a:ext cx="7208520" cy="4079855"/>
            <a:chOff x="914400" y="2013855"/>
            <a:chExt cx="7208520" cy="4079855"/>
          </a:xfrm>
        </p:grpSpPr>
        <p:sp>
          <p:nvSpPr>
            <p:cNvPr id="3" name="TextBox 2"/>
            <p:cNvSpPr txBox="1"/>
            <p:nvPr/>
          </p:nvSpPr>
          <p:spPr>
            <a:xfrm>
              <a:off x="914400" y="2057400"/>
              <a:ext cx="1645920" cy="1477328"/>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Raw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(1544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EEG data + annotations by domain experts</a:t>
              </a:r>
            </a:p>
          </p:txBody>
        </p:sp>
        <p:sp>
          <p:nvSpPr>
            <p:cNvPr id="44" name="TextBox 43"/>
            <p:cNvSpPr txBox="1"/>
            <p:nvPr/>
          </p:nvSpPr>
          <p:spPr>
            <a:xfrm>
              <a:off x="6477000" y="2201515"/>
              <a:ext cx="1645920" cy="646331"/>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a:rPr>
                <a:t>(782 cases)</a:t>
              </a:r>
              <a:endPar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TextBox 45"/>
            <p:cNvSpPr txBox="1"/>
            <p:nvPr/>
          </p:nvSpPr>
          <p:spPr>
            <a:xfrm>
              <a:off x="3848100" y="2063016"/>
              <a:ext cx="1447800" cy="923330"/>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Processed Data</a:t>
              </a:r>
            </a:p>
            <a:p>
              <a:pPr>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(1544 cases)</a:t>
              </a:r>
            </a:p>
          </p:txBody>
        </p:sp>
        <p:sp>
          <p:nvSpPr>
            <p:cNvPr id="7" name="TextBox 6"/>
            <p:cNvSpPr txBox="1"/>
            <p:nvPr/>
          </p:nvSpPr>
          <p:spPr>
            <a:xfrm>
              <a:off x="2721768" y="2013855"/>
              <a:ext cx="10196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process</a:t>
              </a:r>
            </a:p>
          </p:txBody>
        </p:sp>
        <p:cxnSp>
          <p:nvCxnSpPr>
            <p:cNvPr id="52" name="Straight Arrow Connector 51"/>
            <p:cNvCxnSpPr>
              <a:cxnSpLocks/>
              <a:stCxn id="44" idx="2"/>
              <a:endCxn id="34" idx="0"/>
            </p:cNvCxnSpPr>
            <p:nvPr/>
          </p:nvCxnSpPr>
          <p:spPr>
            <a:xfrm>
              <a:off x="7299960" y="2847846"/>
              <a:ext cx="0" cy="9259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749040" y="4893381"/>
              <a:ext cx="1645920" cy="1200329"/>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Performance</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AUROC, AUPRC</a:t>
              </a:r>
              <a:r>
                <a:rPr kumimoji="0" lang="en-US" sz="1800" b="0" i="0" u="none" strike="noStrike" kern="1200" cap="none" spc="0" normalizeH="0" noProof="0" dirty="0">
                  <a:ln>
                    <a:noFill/>
                  </a:ln>
                  <a:solidFill>
                    <a:srgbClr val="000000"/>
                  </a:solidFill>
                  <a:effectLst/>
                  <a:uLnTx/>
                  <a:uFillTx/>
                  <a:latin typeface="Calibri" panose="020F0502020204030204"/>
                  <a:ea typeface="+mn-ea"/>
                  <a:cs typeface="+mn-cs"/>
                </a:rPr>
                <a:t> 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ensitivity specificity</a:t>
              </a:r>
            </a:p>
          </p:txBody>
        </p:sp>
        <p:sp>
          <p:nvSpPr>
            <p:cNvPr id="33" name="TextBox 32"/>
            <p:cNvSpPr txBox="1"/>
            <p:nvPr/>
          </p:nvSpPr>
          <p:spPr>
            <a:xfrm>
              <a:off x="4770120" y="3079979"/>
              <a:ext cx="249936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AI algorithms</a:t>
              </a:r>
            </a:p>
          </p:txBody>
        </p:sp>
      </p:grpSp>
      <p:cxnSp>
        <p:nvCxnSpPr>
          <p:cNvPr id="21" name="Straight Arrow Connector 20">
            <a:extLst>
              <a:ext uri="{FF2B5EF4-FFF2-40B4-BE49-F238E27FC236}">
                <a16:creationId xmlns:a16="http://schemas.microsoft.com/office/drawing/2014/main" id="{22CA3ED6-8B87-404C-B2D8-66E08E1FC9E7}"/>
              </a:ext>
            </a:extLst>
          </p:cNvPr>
          <p:cNvCxnSpPr>
            <a:cxnSpLocks/>
            <a:stCxn id="46" idx="2"/>
            <a:endCxn id="28" idx="0"/>
          </p:cNvCxnSpPr>
          <p:nvPr/>
        </p:nvCxnSpPr>
        <p:spPr>
          <a:xfrm>
            <a:off x="4572000" y="2986346"/>
            <a:ext cx="0" cy="6340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978C0C-2241-4065-BAB3-88755F273F77}"/>
              </a:ext>
            </a:extLst>
          </p:cNvPr>
          <p:cNvSpPr txBox="1"/>
          <p:nvPr/>
        </p:nvSpPr>
        <p:spPr>
          <a:xfrm>
            <a:off x="3749040" y="3620355"/>
            <a:ext cx="1645920" cy="646331"/>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a:rPr>
              <a:t>T</a:t>
            </a:r>
            <a:r>
              <a:rPr kumimoji="0" lang="en-US" sz="1800" b="1" i="0" u="none" strike="noStrike" kern="1200" cap="none" spc="0" normalizeH="0" baseline="0" noProof="0" dirty="0" err="1">
                <a:ln>
                  <a:noFill/>
                </a:ln>
                <a:solidFill>
                  <a:srgbClr val="000000"/>
                </a:solidFill>
                <a:effectLst/>
                <a:uLnTx/>
                <a:uFillTx/>
                <a:latin typeface="Calibri" panose="020F0502020204030204"/>
                <a:ea typeface="+mn-ea"/>
                <a:cs typeface="+mn-cs"/>
              </a:rPr>
              <a:t>est</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a:rPr>
              <a:t>(762 cases)</a:t>
            </a:r>
            <a:endPar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8F1CB794-D84A-4488-BC97-FD44450D0B59}"/>
              </a:ext>
            </a:extLst>
          </p:cNvPr>
          <p:cNvSpPr txBox="1"/>
          <p:nvPr/>
        </p:nvSpPr>
        <p:spPr>
          <a:xfrm>
            <a:off x="6477000" y="3773777"/>
            <a:ext cx="1645920" cy="369332"/>
          </a:xfrm>
          <a:prstGeom prst="rect">
            <a:avLst/>
          </a:prstGeom>
          <a:noFill/>
          <a:ln w="254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rPr>
              <a:t>Models</a:t>
            </a:r>
          </a:p>
        </p:txBody>
      </p:sp>
      <p:cxnSp>
        <p:nvCxnSpPr>
          <p:cNvPr id="35" name="Straight Arrow Connector 34">
            <a:extLst>
              <a:ext uri="{FF2B5EF4-FFF2-40B4-BE49-F238E27FC236}">
                <a16:creationId xmlns:a16="http://schemas.microsoft.com/office/drawing/2014/main" id="{0808C463-D9C3-4472-BF65-3E8222F6E8CA}"/>
              </a:ext>
            </a:extLst>
          </p:cNvPr>
          <p:cNvCxnSpPr>
            <a:cxnSpLocks/>
            <a:stCxn id="34" idx="1"/>
            <a:endCxn id="28" idx="3"/>
          </p:cNvCxnSpPr>
          <p:nvPr/>
        </p:nvCxnSpPr>
        <p:spPr>
          <a:xfrm flipH="1" flipV="1">
            <a:off x="5394960" y="3943521"/>
            <a:ext cx="1082040" cy="149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D72738A-1F4D-4CEF-834E-5AB7FABB6BEB}"/>
              </a:ext>
            </a:extLst>
          </p:cNvPr>
          <p:cNvCxnSpPr>
            <a:cxnSpLocks/>
          </p:cNvCxnSpPr>
          <p:nvPr/>
        </p:nvCxnSpPr>
        <p:spPr>
          <a:xfrm>
            <a:off x="4543926" y="4266686"/>
            <a:ext cx="0" cy="6340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809C12E-94AE-C0B1-DE69-4AE7A255D811}"/>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Developmental Pipeline</a:t>
            </a:r>
          </a:p>
        </p:txBody>
      </p:sp>
    </p:spTree>
    <p:extLst>
      <p:ext uri="{BB962C8B-B14F-4D97-AF65-F5344CB8AC3E}">
        <p14:creationId xmlns:p14="http://schemas.microsoft.com/office/powerpoint/2010/main" val="433172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F7D8260-71AB-4F24-A13F-7A4A820F832D}"/>
              </a:ext>
            </a:extLst>
          </p:cNvPr>
          <p:cNvGraphicFramePr>
            <a:graphicFrameLocks noGrp="1"/>
          </p:cNvGraphicFramePr>
          <p:nvPr>
            <p:extLst>
              <p:ext uri="{D42A27DB-BD31-4B8C-83A1-F6EECF244321}">
                <p14:modId xmlns:p14="http://schemas.microsoft.com/office/powerpoint/2010/main" val="1217957986"/>
              </p:ext>
            </p:extLst>
          </p:nvPr>
        </p:nvGraphicFramePr>
        <p:xfrm>
          <a:off x="373117" y="1508497"/>
          <a:ext cx="8229600" cy="1752600"/>
        </p:xfrm>
        <a:graphic>
          <a:graphicData uri="http://schemas.openxmlformats.org/drawingml/2006/table">
            <a:tbl>
              <a:tblPr firstRow="1" bandRow="1">
                <a:tableStyleId>{5C22544A-7EE6-4342-B048-85BDC9FD1C3A}</a:tableStyleId>
              </a:tblPr>
              <a:tblGrid>
                <a:gridCol w="4438933">
                  <a:extLst>
                    <a:ext uri="{9D8B030D-6E8A-4147-A177-3AD203B41FA5}">
                      <a16:colId xmlns:a16="http://schemas.microsoft.com/office/drawing/2014/main" val="1215981239"/>
                    </a:ext>
                  </a:extLst>
                </a:gridCol>
                <a:gridCol w="1186768">
                  <a:extLst>
                    <a:ext uri="{9D8B030D-6E8A-4147-A177-3AD203B41FA5}">
                      <a16:colId xmlns:a16="http://schemas.microsoft.com/office/drawing/2014/main" val="3810844829"/>
                    </a:ext>
                  </a:extLst>
                </a:gridCol>
                <a:gridCol w="1323703">
                  <a:extLst>
                    <a:ext uri="{9D8B030D-6E8A-4147-A177-3AD203B41FA5}">
                      <a16:colId xmlns:a16="http://schemas.microsoft.com/office/drawing/2014/main" val="2454892434"/>
                    </a:ext>
                  </a:extLst>
                </a:gridCol>
                <a:gridCol w="1280196">
                  <a:extLst>
                    <a:ext uri="{9D8B030D-6E8A-4147-A177-3AD203B41FA5}">
                      <a16:colId xmlns:a16="http://schemas.microsoft.com/office/drawing/2014/main" val="4126865271"/>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Model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AUROC</a:t>
                      </a:r>
                    </a:p>
                  </a:txBody>
                  <a:tcPr/>
                </a:tc>
                <a:tc>
                  <a:txBody>
                    <a:bodyPr/>
                    <a:lstStyle/>
                    <a:p>
                      <a:r>
                        <a:rPr lang="en-US" sz="1800" dirty="0"/>
                        <a:t>Sensitivity</a:t>
                      </a:r>
                    </a:p>
                  </a:txBody>
                  <a:tcPr/>
                </a:tc>
                <a:tc>
                  <a:txBody>
                    <a:bodyPr/>
                    <a:lstStyle/>
                    <a:p>
                      <a:r>
                        <a:rPr lang="en-US" sz="1800" dirty="0"/>
                        <a:t>Specificity</a:t>
                      </a:r>
                    </a:p>
                  </a:txBody>
                  <a:tcPr/>
                </a:tc>
                <a:extLst>
                  <a:ext uri="{0D108BD9-81ED-4DB2-BD59-A6C34878D82A}">
                    <a16:rowId xmlns:a16="http://schemas.microsoft.com/office/drawing/2014/main" val="2614731743"/>
                  </a:ext>
                </a:extLst>
              </a:tr>
              <a:tr h="370840">
                <a:tc>
                  <a:txBody>
                    <a:bodyPr/>
                    <a:lstStyle/>
                    <a:p>
                      <a:r>
                        <a:rPr lang="en-US" sz="1800" dirty="0"/>
                        <a:t>Random Forest</a:t>
                      </a:r>
                    </a:p>
                  </a:txBody>
                  <a:tcPr/>
                </a:tc>
                <a:tc>
                  <a:txBody>
                    <a:bodyPr/>
                    <a:lstStyle/>
                    <a:p>
                      <a:r>
                        <a:rPr lang="en-US" sz="1800" b="1" dirty="0"/>
                        <a:t>0.80</a:t>
                      </a:r>
                    </a:p>
                  </a:txBody>
                  <a:tcPr/>
                </a:tc>
                <a:tc>
                  <a:txBody>
                    <a:bodyPr/>
                    <a:lstStyle/>
                    <a:p>
                      <a:r>
                        <a:rPr lang="en-US" sz="1800" b="1" dirty="0"/>
                        <a:t>0.52</a:t>
                      </a:r>
                    </a:p>
                  </a:txBody>
                  <a:tcPr/>
                </a:tc>
                <a:tc>
                  <a:txBody>
                    <a:bodyPr/>
                    <a:lstStyle/>
                    <a:p>
                      <a:r>
                        <a:rPr lang="en-US" sz="1800" b="1" dirty="0"/>
                        <a:t>0.92</a:t>
                      </a:r>
                    </a:p>
                  </a:txBody>
                  <a:tcPr/>
                </a:tc>
                <a:extLst>
                  <a:ext uri="{0D108BD9-81ED-4DB2-BD59-A6C34878D82A}">
                    <a16:rowId xmlns:a16="http://schemas.microsoft.com/office/drawing/2014/main" val="885226930"/>
                  </a:ext>
                </a:extLst>
              </a:tr>
              <a:tr h="370840">
                <a:tc>
                  <a:txBody>
                    <a:bodyPr/>
                    <a:lstStyle/>
                    <a:p>
                      <a:r>
                        <a:rPr lang="en-US" sz="1800" dirty="0" err="1"/>
                        <a:t>LightGBM</a:t>
                      </a:r>
                      <a:r>
                        <a:rPr lang="en-US" sz="1800" dirty="0"/>
                        <a:t> (Light Gradient Boosting Machine)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0.80</a:t>
                      </a:r>
                    </a:p>
                  </a:txBody>
                  <a:tcPr/>
                </a:tc>
                <a:tc>
                  <a:txBody>
                    <a:bodyPr/>
                    <a:lstStyle/>
                    <a:p>
                      <a:r>
                        <a:rPr lang="en-US" sz="1800" dirty="0"/>
                        <a:t>0.35</a:t>
                      </a:r>
                    </a:p>
                  </a:txBody>
                  <a:tcPr/>
                </a:tc>
                <a:tc>
                  <a:txBody>
                    <a:bodyPr/>
                    <a:lstStyle/>
                    <a:p>
                      <a:r>
                        <a:rPr lang="en-US" sz="1800" dirty="0"/>
                        <a:t>0.98</a:t>
                      </a:r>
                    </a:p>
                  </a:txBody>
                  <a:tcPr/>
                </a:tc>
                <a:extLst>
                  <a:ext uri="{0D108BD9-81ED-4DB2-BD59-A6C34878D82A}">
                    <a16:rowId xmlns:a16="http://schemas.microsoft.com/office/drawing/2014/main" val="2945718144"/>
                  </a:ext>
                </a:extLst>
              </a:tr>
              <a:tr h="370840">
                <a:tc>
                  <a:txBody>
                    <a:bodyPr/>
                    <a:lstStyle/>
                    <a:p>
                      <a:r>
                        <a:rPr lang="en-US" sz="1800" dirty="0"/>
                        <a:t>XGBRF (</a:t>
                      </a:r>
                      <a:r>
                        <a:rPr lang="en-US" sz="1800" dirty="0" err="1"/>
                        <a:t>eXtreme</a:t>
                      </a:r>
                      <a:r>
                        <a:rPr lang="en-US" sz="1800" dirty="0"/>
                        <a:t> Gradient Boosting with Random Forest)</a:t>
                      </a:r>
                    </a:p>
                  </a:txBody>
                  <a:tcPr/>
                </a:tc>
                <a:tc>
                  <a:txBody>
                    <a:bodyPr/>
                    <a:lstStyle/>
                    <a:p>
                      <a:r>
                        <a:rPr lang="en-US" sz="1800" dirty="0"/>
                        <a:t>0.80</a:t>
                      </a:r>
                    </a:p>
                  </a:txBody>
                  <a:tcPr/>
                </a:tc>
                <a:tc>
                  <a:txBody>
                    <a:bodyPr/>
                    <a:lstStyle/>
                    <a:p>
                      <a:r>
                        <a:rPr lang="en-US" sz="1800" dirty="0"/>
                        <a:t>0.32</a:t>
                      </a:r>
                    </a:p>
                  </a:txBody>
                  <a:tcPr/>
                </a:tc>
                <a:tc>
                  <a:txBody>
                    <a:bodyPr/>
                    <a:lstStyle/>
                    <a:p>
                      <a:r>
                        <a:rPr lang="en-US" sz="1800" dirty="0"/>
                        <a:t>0.98</a:t>
                      </a:r>
                    </a:p>
                  </a:txBody>
                  <a:tcPr/>
                </a:tc>
                <a:extLst>
                  <a:ext uri="{0D108BD9-81ED-4DB2-BD59-A6C34878D82A}">
                    <a16:rowId xmlns:a16="http://schemas.microsoft.com/office/drawing/2014/main" val="2947986847"/>
                  </a:ext>
                </a:extLst>
              </a:tr>
            </a:tbl>
          </a:graphicData>
        </a:graphic>
      </p:graphicFrame>
      <p:sp>
        <p:nvSpPr>
          <p:cNvPr id="9" name="Content Placeholder 2">
            <a:extLst>
              <a:ext uri="{FF2B5EF4-FFF2-40B4-BE49-F238E27FC236}">
                <a16:creationId xmlns:a16="http://schemas.microsoft.com/office/drawing/2014/main" id="{66810A04-4735-4957-BF81-34ED8F354F15}"/>
              </a:ext>
            </a:extLst>
          </p:cNvPr>
          <p:cNvSpPr>
            <a:spLocks noGrp="1"/>
          </p:cNvSpPr>
          <p:nvPr>
            <p:ph idx="1"/>
          </p:nvPr>
        </p:nvSpPr>
        <p:spPr>
          <a:xfrm>
            <a:off x="544567" y="3983058"/>
            <a:ext cx="7886700" cy="1877415"/>
          </a:xfrm>
        </p:spPr>
        <p:txBody>
          <a:bodyPr>
            <a:normAutofit/>
          </a:bodyPr>
          <a:lstStyle/>
          <a:p>
            <a:r>
              <a:rPr lang="en-US" sz="2000" dirty="0"/>
              <a:t>The 3 best performing models all achieved AUROC of 0.80</a:t>
            </a:r>
          </a:p>
          <a:p>
            <a:r>
              <a:rPr lang="en-US" sz="2000" dirty="0"/>
              <a:t>Random Forest overall is the best with high specificity (0.92) and moderate sensitivity (0.52)</a:t>
            </a:r>
          </a:p>
          <a:p>
            <a:pPr marL="0" indent="0">
              <a:buNone/>
            </a:pPr>
            <a:endParaRPr lang="en-US" sz="2000" dirty="0"/>
          </a:p>
        </p:txBody>
      </p:sp>
      <p:sp>
        <p:nvSpPr>
          <p:cNvPr id="5" name="TextBox 4">
            <a:extLst>
              <a:ext uri="{FF2B5EF4-FFF2-40B4-BE49-F238E27FC236}">
                <a16:creationId xmlns:a16="http://schemas.microsoft.com/office/drawing/2014/main" id="{BBD65916-4869-EE52-D36C-40BD1BCCB5FF}"/>
              </a:ext>
            </a:extLst>
          </p:cNvPr>
          <p:cNvSpPr txBox="1"/>
          <p:nvPr/>
        </p:nvSpPr>
        <p:spPr>
          <a:xfrm>
            <a:off x="391539" y="362687"/>
            <a:ext cx="8229600" cy="523220"/>
          </a:xfrm>
          <a:prstGeom prst="rect">
            <a:avLst/>
          </a:prstGeom>
          <a:noFill/>
        </p:spPr>
        <p:txBody>
          <a:bodyPr wrap="square" rtlCol="0">
            <a:spAutoFit/>
          </a:bodyPr>
          <a:lstStyle/>
          <a:p>
            <a:pPr algn="ctr"/>
            <a:r>
              <a:rPr lang="en-US" sz="2800" dirty="0">
                <a:solidFill>
                  <a:srgbClr val="7030A0"/>
                </a:solidFill>
              </a:rPr>
              <a:t>Model Performance</a:t>
            </a:r>
          </a:p>
        </p:txBody>
      </p:sp>
    </p:spTree>
    <p:extLst>
      <p:ext uri="{BB962C8B-B14F-4D97-AF65-F5344CB8AC3E}">
        <p14:creationId xmlns:p14="http://schemas.microsoft.com/office/powerpoint/2010/main" val="1308812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2078BE-8A7A-41AE-AFE6-9580FD759B6A}"/>
              </a:ext>
            </a:extLst>
          </p:cNvPr>
          <p:cNvPicPr>
            <a:picLocks noChangeAspect="1"/>
          </p:cNvPicPr>
          <p:nvPr/>
        </p:nvPicPr>
        <p:blipFill>
          <a:blip r:embed="rId3"/>
          <a:stretch>
            <a:fillRect/>
          </a:stretch>
        </p:blipFill>
        <p:spPr>
          <a:xfrm>
            <a:off x="360116" y="1454122"/>
            <a:ext cx="8423768" cy="4757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3B7542AB-FF9F-9074-410D-EA5DBAC30248}"/>
              </a:ext>
            </a:extLst>
          </p:cNvPr>
          <p:cNvSpPr txBox="1"/>
          <p:nvPr/>
        </p:nvSpPr>
        <p:spPr>
          <a:xfrm>
            <a:off x="391539" y="362687"/>
            <a:ext cx="8229600" cy="523220"/>
          </a:xfrm>
          <a:prstGeom prst="rect">
            <a:avLst/>
          </a:prstGeom>
          <a:noFill/>
        </p:spPr>
        <p:txBody>
          <a:bodyPr wrap="square" rtlCol="0">
            <a:spAutoFit/>
          </a:bodyPr>
          <a:lstStyle/>
          <a:p>
            <a:pPr algn="ctr"/>
            <a:r>
              <a:rPr lang="en-US" sz="2800" dirty="0">
                <a:solidFill>
                  <a:srgbClr val="7030A0"/>
                </a:solidFill>
              </a:rPr>
              <a:t>Application of Random Forest</a:t>
            </a:r>
          </a:p>
        </p:txBody>
      </p:sp>
    </p:spTree>
    <p:extLst>
      <p:ext uri="{BB962C8B-B14F-4D97-AF65-F5344CB8AC3E}">
        <p14:creationId xmlns:p14="http://schemas.microsoft.com/office/powerpoint/2010/main" val="249793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B5ACDB-C395-4882-5C46-F1E3DA639CE7}"/>
              </a:ext>
            </a:extLst>
          </p:cNvPr>
          <p:cNvGrpSpPr>
            <a:grpSpLocks noChangeAspect="1"/>
          </p:cNvGrpSpPr>
          <p:nvPr/>
        </p:nvGrpSpPr>
        <p:grpSpPr>
          <a:xfrm>
            <a:off x="884151" y="1143000"/>
            <a:ext cx="7375698" cy="3696274"/>
            <a:chOff x="761966" y="291966"/>
            <a:chExt cx="3335433" cy="1670161"/>
          </a:xfrm>
        </p:grpSpPr>
        <p:grpSp>
          <p:nvGrpSpPr>
            <p:cNvPr id="5" name="Group 4">
              <a:extLst>
                <a:ext uri="{FF2B5EF4-FFF2-40B4-BE49-F238E27FC236}">
                  <a16:creationId xmlns:a16="http://schemas.microsoft.com/office/drawing/2014/main" id="{1112CC90-3C24-CDAD-2AB2-4DE5DAF72BE6}"/>
                </a:ext>
              </a:extLst>
            </p:cNvPr>
            <p:cNvGrpSpPr/>
            <p:nvPr/>
          </p:nvGrpSpPr>
          <p:grpSpPr>
            <a:xfrm>
              <a:off x="761966" y="291966"/>
              <a:ext cx="3335433" cy="1670161"/>
              <a:chOff x="800067" y="501516"/>
              <a:chExt cx="3335433" cy="1670161"/>
            </a:xfrm>
          </p:grpSpPr>
          <p:grpSp>
            <p:nvGrpSpPr>
              <p:cNvPr id="9" name="Group 8">
                <a:extLst>
                  <a:ext uri="{FF2B5EF4-FFF2-40B4-BE49-F238E27FC236}">
                    <a16:creationId xmlns:a16="http://schemas.microsoft.com/office/drawing/2014/main" id="{69C11FA9-A82F-CCBC-42AF-C3333518F4CA}"/>
                  </a:ext>
                </a:extLst>
              </p:cNvPr>
              <p:cNvGrpSpPr/>
              <p:nvPr/>
            </p:nvGrpSpPr>
            <p:grpSpPr>
              <a:xfrm>
                <a:off x="800067" y="501516"/>
                <a:ext cx="3335433" cy="1670161"/>
                <a:chOff x="546051" y="59301"/>
                <a:chExt cx="3335433" cy="1670161"/>
              </a:xfrm>
            </p:grpSpPr>
            <p:pic>
              <p:nvPicPr>
                <p:cNvPr id="11" name="Graphic 11">
                  <a:extLst>
                    <a:ext uri="{FF2B5EF4-FFF2-40B4-BE49-F238E27FC236}">
                      <a16:creationId xmlns:a16="http://schemas.microsoft.com/office/drawing/2014/main" id="{280F603B-B99B-7306-13E7-673697E275B5}"/>
                    </a:ext>
                  </a:extLst>
                </p:cNvPr>
                <p:cNvPicPr preferRelativeResize="0">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8750" y="1081150"/>
                  <a:ext cx="457200" cy="457200"/>
                </a:xfrm>
                <a:prstGeom prst="rect">
                  <a:avLst/>
                </a:prstGeom>
              </p:spPr>
            </p:pic>
            <p:pic>
              <p:nvPicPr>
                <p:cNvPr id="12" name="Graphic 32">
                  <a:extLst>
                    <a:ext uri="{FF2B5EF4-FFF2-40B4-BE49-F238E27FC236}">
                      <a16:creationId xmlns:a16="http://schemas.microsoft.com/office/drawing/2014/main" id="{9CD70BE3-ACB3-4BBD-3E54-4D4FD1731D27}"/>
                    </a:ext>
                  </a:extLst>
                </p:cNvPr>
                <p:cNvPicPr preferRelativeResize="0">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137" y="329774"/>
                  <a:ext cx="457200" cy="457200"/>
                </a:xfrm>
                <a:prstGeom prst="rect">
                  <a:avLst/>
                </a:prstGeom>
              </p:spPr>
            </p:pic>
            <p:pic>
              <p:nvPicPr>
                <p:cNvPr id="13" name="Graphic 13">
                  <a:extLst>
                    <a:ext uri="{FF2B5EF4-FFF2-40B4-BE49-F238E27FC236}">
                      <a16:creationId xmlns:a16="http://schemas.microsoft.com/office/drawing/2014/main" id="{C448ADB3-4C52-317D-EED5-40B133FFDE85}"/>
                    </a:ext>
                  </a:extLst>
                </p:cNvPr>
                <p:cNvPicPr preferRelativeResize="0">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5756" y="1030446"/>
                  <a:ext cx="548640" cy="548640"/>
                </a:xfrm>
                <a:prstGeom prst="rect">
                  <a:avLst/>
                </a:prstGeom>
              </p:spPr>
            </p:pic>
            <p:sp>
              <p:nvSpPr>
                <p:cNvPr id="14" name="Rectangle 13">
                  <a:extLst>
                    <a:ext uri="{FF2B5EF4-FFF2-40B4-BE49-F238E27FC236}">
                      <a16:creationId xmlns:a16="http://schemas.microsoft.com/office/drawing/2014/main" id="{60011B7D-7DE7-B800-5640-A84AD595FBF3}"/>
                    </a:ext>
                  </a:extLst>
                </p:cNvPr>
                <p:cNvSpPr/>
                <p:nvPr/>
              </p:nvSpPr>
              <p:spPr>
                <a:xfrm>
                  <a:off x="546051" y="59301"/>
                  <a:ext cx="1739900" cy="1670161"/>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22602496-3FC2-85A2-FE0F-F1252DB6E1BA}"/>
                    </a:ext>
                  </a:extLst>
                </p:cNvPr>
                <p:cNvSpPr/>
                <p:nvPr/>
              </p:nvSpPr>
              <p:spPr>
                <a:xfrm>
                  <a:off x="2512792" y="59301"/>
                  <a:ext cx="1368566" cy="858189"/>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5906B8D4-B83C-D270-0149-DF5C1F336D37}"/>
                    </a:ext>
                  </a:extLst>
                </p:cNvPr>
                <p:cNvSpPr/>
                <p:nvPr/>
              </p:nvSpPr>
              <p:spPr>
                <a:xfrm>
                  <a:off x="2512918" y="985877"/>
                  <a:ext cx="1368566" cy="743585"/>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7" name="Straight Arrow Connector 16">
                  <a:extLst>
                    <a:ext uri="{FF2B5EF4-FFF2-40B4-BE49-F238E27FC236}">
                      <a16:creationId xmlns:a16="http://schemas.microsoft.com/office/drawing/2014/main" id="{B5AE2367-6940-4BAB-107D-1A46FBD9EEB0}"/>
                    </a:ext>
                  </a:extLst>
                </p:cNvPr>
                <p:cNvCxnSpPr/>
                <p:nvPr/>
              </p:nvCxnSpPr>
              <p:spPr>
                <a:xfrm flipV="1">
                  <a:off x="2103064" y="551283"/>
                  <a:ext cx="572559" cy="725765"/>
                </a:xfrm>
                <a:prstGeom prst="straightConnector1">
                  <a:avLst/>
                </a:prstGeom>
                <a:noFill/>
                <a:ln w="127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9C137ADD-D946-ED38-BFDA-0FEF30737038}"/>
                    </a:ext>
                  </a:extLst>
                </p:cNvPr>
                <p:cNvCxnSpPr/>
                <p:nvPr/>
              </p:nvCxnSpPr>
              <p:spPr>
                <a:xfrm>
                  <a:off x="2104393" y="1283081"/>
                  <a:ext cx="576072" cy="0"/>
                </a:xfrm>
                <a:prstGeom prst="straightConnector1">
                  <a:avLst/>
                </a:prstGeom>
                <a:noFill/>
                <a:ln w="12700" cap="flat" cmpd="sng" algn="ctr">
                  <a:solidFill>
                    <a:sysClr val="windowText" lastClr="000000"/>
                  </a:solidFill>
                  <a:prstDash val="sysDash"/>
                  <a:miter lim="800000"/>
                  <a:tailEnd type="triangle"/>
                </a:ln>
                <a:effectLst/>
              </p:spPr>
            </p:cxnSp>
            <p:sp>
              <p:nvSpPr>
                <p:cNvPr id="19" name="Text Box 72">
                  <a:extLst>
                    <a:ext uri="{FF2B5EF4-FFF2-40B4-BE49-F238E27FC236}">
                      <a16:creationId xmlns:a16="http://schemas.microsoft.com/office/drawing/2014/main" id="{4236E4CC-7642-D59D-AA64-BD41F97A25CC}"/>
                    </a:ext>
                  </a:extLst>
                </p:cNvPr>
                <p:cNvSpPr txBox="1"/>
                <p:nvPr/>
              </p:nvSpPr>
              <p:spPr>
                <a:xfrm>
                  <a:off x="1510906" y="86836"/>
                  <a:ext cx="746783" cy="174551"/>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r">
                    <a:lnSpc>
                      <a:spcPct val="115000"/>
                    </a:lnSpc>
                    <a:spcBef>
                      <a:spcPts val="0"/>
                    </a:spcBef>
                    <a:spcAft>
                      <a:spcPts val="10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Operating room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15">
                  <a:extLst>
                    <a:ext uri="{FF2B5EF4-FFF2-40B4-BE49-F238E27FC236}">
                      <a16:creationId xmlns:a16="http://schemas.microsoft.com/office/drawing/2014/main" id="{C2E40290-8983-EF90-A131-1C835B194A25}"/>
                    </a:ext>
                  </a:extLst>
                </p:cNvPr>
                <p:cNvSpPr txBox="1"/>
                <p:nvPr/>
              </p:nvSpPr>
              <p:spPr>
                <a:xfrm>
                  <a:off x="2821448" y="69767"/>
                  <a:ext cx="1034467" cy="299412"/>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r">
                    <a:lnSpc>
                      <a:spcPct val="115000"/>
                    </a:lnSpc>
                    <a:spcBef>
                      <a:spcPts val="0"/>
                    </a:spcBef>
                    <a:spcAft>
                      <a:spcPts val="10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Neurophysiologist’s office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7A32D515-5AB1-D8AF-835D-55C1C0EA56AC}"/>
                    </a:ext>
                  </a:extLst>
                </p:cNvPr>
                <p:cNvCxnSpPr/>
                <p:nvPr/>
              </p:nvCxnSpPr>
              <p:spPr>
                <a:xfrm>
                  <a:off x="1220228" y="1008221"/>
                  <a:ext cx="347303" cy="306927"/>
                </a:xfrm>
                <a:prstGeom prst="straightConnector1">
                  <a:avLst/>
                </a:prstGeom>
                <a:noFill/>
                <a:ln w="12700" cap="flat" cmpd="sng" algn="ctr">
                  <a:solidFill>
                    <a:sysClr val="windowText" lastClr="000000"/>
                  </a:solidFill>
                  <a:prstDash val="solid"/>
                  <a:miter lim="800000"/>
                  <a:tailEnd type="triangle"/>
                </a:ln>
                <a:effectLst/>
              </p:spPr>
            </p:cxnSp>
          </p:grpSp>
          <p:pic>
            <p:nvPicPr>
              <p:cNvPr id="10" name="Picture 9" descr="Icon&#10;&#10;Description automatically generated">
                <a:extLst>
                  <a:ext uri="{FF2B5EF4-FFF2-40B4-BE49-F238E27FC236}">
                    <a16:creationId xmlns:a16="http://schemas.microsoft.com/office/drawing/2014/main" id="{F81920B4-499A-7A71-8494-D56A6C08ED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150" y="897550"/>
                <a:ext cx="920115" cy="535940"/>
              </a:xfrm>
              <a:prstGeom prst="rect">
                <a:avLst/>
              </a:prstGeom>
              <a:noFill/>
              <a:ln>
                <a:noFill/>
              </a:ln>
            </p:spPr>
          </p:pic>
        </p:grpSp>
        <p:sp>
          <p:nvSpPr>
            <p:cNvPr id="6" name="Text Box 15">
              <a:extLst>
                <a:ext uri="{FF2B5EF4-FFF2-40B4-BE49-F238E27FC236}">
                  <a16:creationId xmlns:a16="http://schemas.microsoft.com/office/drawing/2014/main" id="{98640B2E-165B-5C92-E12D-FA69DF439DA2}"/>
                </a:ext>
              </a:extLst>
            </p:cNvPr>
            <p:cNvSpPr txBox="1"/>
            <p:nvPr/>
          </p:nvSpPr>
          <p:spPr>
            <a:xfrm>
              <a:off x="1812793" y="1231477"/>
              <a:ext cx="495786" cy="114645"/>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Vendor system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5">
              <a:extLst>
                <a:ext uri="{FF2B5EF4-FFF2-40B4-BE49-F238E27FC236}">
                  <a16:creationId xmlns:a16="http://schemas.microsoft.com/office/drawing/2014/main" id="{EF23EE9D-0C8E-51B2-86B9-55F42545E260}"/>
                </a:ext>
              </a:extLst>
            </p:cNvPr>
            <p:cNvSpPr txBox="1"/>
            <p:nvPr/>
          </p:nvSpPr>
          <p:spPr>
            <a:xfrm>
              <a:off x="2693328" y="494052"/>
              <a:ext cx="896648" cy="167639"/>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Vendor system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5">
              <a:extLst>
                <a:ext uri="{FF2B5EF4-FFF2-40B4-BE49-F238E27FC236}">
                  <a16:creationId xmlns:a16="http://schemas.microsoft.com/office/drawing/2014/main" id="{FFDC3395-C923-CAC7-BB8D-4F2D392A12D4}"/>
                </a:ext>
              </a:extLst>
            </p:cNvPr>
            <p:cNvSpPr txBox="1"/>
            <p:nvPr/>
          </p:nvSpPr>
          <p:spPr>
            <a:xfrm>
              <a:off x="2896378" y="1771015"/>
              <a:ext cx="573405" cy="167640"/>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8" name="TextBox 27">
            <a:extLst>
              <a:ext uri="{FF2B5EF4-FFF2-40B4-BE49-F238E27FC236}">
                <a16:creationId xmlns:a16="http://schemas.microsoft.com/office/drawing/2014/main" id="{C148062F-7C87-6300-60B6-175C2991AD8A}"/>
              </a:ext>
            </a:extLst>
          </p:cNvPr>
          <p:cNvSpPr txBox="1"/>
          <p:nvPr/>
        </p:nvSpPr>
        <p:spPr>
          <a:xfrm>
            <a:off x="391539" y="362687"/>
            <a:ext cx="8229600" cy="523220"/>
          </a:xfrm>
          <a:prstGeom prst="rect">
            <a:avLst/>
          </a:prstGeom>
          <a:noFill/>
        </p:spPr>
        <p:txBody>
          <a:bodyPr wrap="square" rtlCol="0">
            <a:spAutoFit/>
          </a:bodyPr>
          <a:lstStyle/>
          <a:p>
            <a:pPr algn="ctr"/>
            <a:r>
              <a:rPr lang="en-US" sz="2800" dirty="0">
                <a:solidFill>
                  <a:srgbClr val="7030A0"/>
                </a:solidFill>
              </a:rPr>
              <a:t>Envisioned Data Flow for Monitoring Study</a:t>
            </a:r>
          </a:p>
        </p:txBody>
      </p:sp>
      <p:sp>
        <p:nvSpPr>
          <p:cNvPr id="30" name="Content Placeholder 2">
            <a:extLst>
              <a:ext uri="{FF2B5EF4-FFF2-40B4-BE49-F238E27FC236}">
                <a16:creationId xmlns:a16="http://schemas.microsoft.com/office/drawing/2014/main" id="{C2B247F9-02A4-5E48-7BD4-ACF70BAFEF22}"/>
              </a:ext>
            </a:extLst>
          </p:cNvPr>
          <p:cNvSpPr>
            <a:spLocks noGrp="1"/>
          </p:cNvSpPr>
          <p:nvPr>
            <p:ph idx="1"/>
          </p:nvPr>
        </p:nvSpPr>
        <p:spPr>
          <a:xfrm>
            <a:off x="884150" y="4962080"/>
            <a:ext cx="7375421" cy="1533234"/>
          </a:xfrm>
        </p:spPr>
        <p:txBody>
          <a:bodyPr>
            <a:normAutofit/>
          </a:bodyPr>
          <a:lstStyle/>
          <a:p>
            <a:r>
              <a:rPr lang="en-US" sz="2000" dirty="0"/>
              <a:t>Obtain EEG signal data every second</a:t>
            </a:r>
          </a:p>
          <a:p>
            <a:r>
              <a:rPr lang="en-US" sz="2000" dirty="0"/>
              <a:t>Preprocess EEG signal data</a:t>
            </a:r>
          </a:p>
          <a:p>
            <a:r>
              <a:rPr lang="en-US" sz="2000" dirty="0"/>
              <a:t>Apply model </a:t>
            </a:r>
          </a:p>
          <a:p>
            <a:r>
              <a:rPr lang="en-US" sz="2000" dirty="0"/>
              <a:t>Send output</a:t>
            </a:r>
          </a:p>
          <a:p>
            <a:endParaRPr lang="en-US" sz="2000" dirty="0"/>
          </a:p>
        </p:txBody>
      </p:sp>
    </p:spTree>
    <p:extLst>
      <p:ext uri="{BB962C8B-B14F-4D97-AF65-F5344CB8AC3E}">
        <p14:creationId xmlns:p14="http://schemas.microsoft.com/office/powerpoint/2010/main" val="34363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229600" cy="2362200"/>
          </a:xfrm>
        </p:spPr>
        <p:txBody>
          <a:bodyPr>
            <a:normAutofit/>
          </a:bodyPr>
          <a:lstStyle/>
          <a:p>
            <a:r>
              <a:rPr lang="en-US" dirty="0">
                <a:solidFill>
                  <a:srgbClr val="7030A0"/>
                </a:solidFill>
              </a:rPr>
              <a:t>A Learning Electronic Medical Record (LEMR) System for Identifying Relevant Patient Data</a:t>
            </a:r>
          </a:p>
        </p:txBody>
      </p:sp>
    </p:spTree>
    <p:extLst>
      <p:ext uri="{BB962C8B-B14F-4D97-AF65-F5344CB8AC3E}">
        <p14:creationId xmlns:p14="http://schemas.microsoft.com/office/powerpoint/2010/main" val="412874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411" y="1219200"/>
            <a:ext cx="8229600" cy="4525963"/>
          </a:xfrm>
        </p:spPr>
        <p:txBody>
          <a:bodyPr>
            <a:normAutofit/>
          </a:bodyPr>
          <a:lstStyle/>
          <a:p>
            <a:r>
              <a:rPr lang="en-US" sz="2700" dirty="0"/>
              <a:t>Electronic medical record (EMR) system that</a:t>
            </a:r>
            <a:endParaRPr lang="en-US" sz="2700" baseline="30000" dirty="0"/>
          </a:p>
          <a:p>
            <a:pPr lvl="1"/>
            <a:r>
              <a:rPr lang="en-US" sz="2400" dirty="0"/>
              <a:t>observes how physicians access patient data in the EMR</a:t>
            </a:r>
          </a:p>
          <a:p>
            <a:pPr lvl="1"/>
            <a:r>
              <a:rPr lang="en-US" sz="2400" dirty="0"/>
              <a:t>and uses that information to improve future display of data in the EMR</a:t>
            </a:r>
          </a:p>
          <a:p>
            <a:r>
              <a:rPr lang="en-US" sz="2700" dirty="0"/>
              <a:t>Goal of a </a:t>
            </a:r>
            <a:r>
              <a:rPr lang="en-US" sz="2700" dirty="0">
                <a:solidFill>
                  <a:srgbClr val="C00000"/>
                </a:solidFill>
              </a:rPr>
              <a:t>LEMR system </a:t>
            </a:r>
            <a:r>
              <a:rPr lang="en-US" sz="2700" dirty="0"/>
              <a:t>is to draw the </a:t>
            </a:r>
            <a:r>
              <a:rPr lang="en-US" sz="2800" dirty="0"/>
              <a:t>physician’s</a:t>
            </a:r>
            <a:r>
              <a:rPr lang="en-US" sz="2700" dirty="0"/>
              <a:t> attention to the right data of the right patient at the right time</a:t>
            </a:r>
          </a:p>
        </p:txBody>
      </p:sp>
      <p:sp>
        <p:nvSpPr>
          <p:cNvPr id="5" name="TextBox 4"/>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Learning Electronic Medical Record System (LEMR)</a:t>
            </a:r>
          </a:p>
        </p:txBody>
      </p:sp>
      <p:sp>
        <p:nvSpPr>
          <p:cNvPr id="6" name="TextBox 5"/>
          <p:cNvSpPr txBox="1"/>
          <p:nvPr/>
        </p:nvSpPr>
        <p:spPr>
          <a:xfrm>
            <a:off x="301083" y="5829080"/>
            <a:ext cx="8509000" cy="830997"/>
          </a:xfrm>
          <a:prstGeom prst="rect">
            <a:avLst/>
          </a:prstGeom>
          <a:noFill/>
        </p:spPr>
        <p:txBody>
          <a:bodyPr wrap="square" rtlCol="0">
            <a:spAutoFit/>
          </a:bodyPr>
          <a:lstStyle/>
          <a:p>
            <a:r>
              <a:rPr lang="en-US" sz="1600" dirty="0">
                <a:solidFill>
                  <a:schemeClr val="tx1">
                    <a:lumMod val="65000"/>
                    <a:lumOff val="35000"/>
                  </a:schemeClr>
                </a:solidFill>
              </a:rPr>
              <a:t>King AJ, Cooper GF, Hochheiser H, Clermont G, Visweswaran S. Development and preliminary evaluation of a prototype of a Learning Electronic Medical Record System. AMIA </a:t>
            </a:r>
            <a:r>
              <a:rPr lang="en-US" sz="1600" dirty="0" err="1">
                <a:solidFill>
                  <a:schemeClr val="tx1">
                    <a:lumMod val="65000"/>
                    <a:lumOff val="35000"/>
                  </a:schemeClr>
                </a:solidFill>
              </a:rPr>
              <a:t>Annu</a:t>
            </a:r>
            <a:r>
              <a:rPr lang="en-US" sz="1600" dirty="0">
                <a:solidFill>
                  <a:schemeClr val="tx1">
                    <a:lumMod val="65000"/>
                    <a:lumOff val="35000"/>
                  </a:schemeClr>
                </a:solidFill>
              </a:rPr>
              <a:t> </a:t>
            </a:r>
            <a:r>
              <a:rPr lang="en-US" sz="1600" dirty="0" err="1">
                <a:solidFill>
                  <a:schemeClr val="tx1">
                    <a:lumMod val="65000"/>
                    <a:lumOff val="35000"/>
                  </a:schemeClr>
                </a:solidFill>
              </a:rPr>
              <a:t>Symp</a:t>
            </a:r>
            <a:r>
              <a:rPr lang="en-US" sz="1600" dirty="0">
                <a:solidFill>
                  <a:schemeClr val="tx1">
                    <a:lumMod val="65000"/>
                    <a:lumOff val="35000"/>
                  </a:schemeClr>
                </a:solidFill>
              </a:rPr>
              <a:t> Proc. 2015 Nov 5;2015:1967-75. </a:t>
            </a:r>
          </a:p>
        </p:txBody>
      </p:sp>
    </p:spTree>
    <p:extLst>
      <p:ext uri="{BB962C8B-B14F-4D97-AF65-F5344CB8AC3E}">
        <p14:creationId xmlns:p14="http://schemas.microsoft.com/office/powerpoint/2010/main" val="12782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C593-B206-1F06-EC43-6F7696B080E4}"/>
              </a:ext>
            </a:extLst>
          </p:cNvPr>
          <p:cNvSpPr>
            <a:spLocks noGrp="1"/>
          </p:cNvSpPr>
          <p:nvPr>
            <p:ph type="title"/>
          </p:nvPr>
        </p:nvSpPr>
        <p:spPr>
          <a:xfrm>
            <a:off x="457200" y="392904"/>
            <a:ext cx="8229600" cy="715962"/>
          </a:xfrm>
        </p:spPr>
        <p:txBody>
          <a:bodyPr>
            <a:normAutofit/>
          </a:bodyPr>
          <a:lstStyle/>
          <a:p>
            <a:r>
              <a:rPr lang="en-US" sz="2800" dirty="0">
                <a:solidFill>
                  <a:srgbClr val="7030A0"/>
                </a:solidFill>
                <a:latin typeface="+mn-lt"/>
              </a:rPr>
              <a:t>FDA approved AI Enabled Medical Devices</a:t>
            </a:r>
          </a:p>
        </p:txBody>
      </p:sp>
      <p:pic>
        <p:nvPicPr>
          <p:cNvPr id="7" name="Picture 6">
            <a:extLst>
              <a:ext uri="{FF2B5EF4-FFF2-40B4-BE49-F238E27FC236}">
                <a16:creationId xmlns:a16="http://schemas.microsoft.com/office/drawing/2014/main" id="{2DB7A5CF-6D9D-7D49-8CCC-A87EC00FB4A4}"/>
              </a:ext>
            </a:extLst>
          </p:cNvPr>
          <p:cNvPicPr>
            <a:picLocks noChangeAspect="1"/>
          </p:cNvPicPr>
          <p:nvPr/>
        </p:nvPicPr>
        <p:blipFill>
          <a:blip r:embed="rId2"/>
          <a:stretch>
            <a:fillRect/>
          </a:stretch>
        </p:blipFill>
        <p:spPr>
          <a:xfrm>
            <a:off x="1371600" y="1150514"/>
            <a:ext cx="6172200" cy="5042902"/>
          </a:xfrm>
          <a:prstGeom prst="rect">
            <a:avLst/>
          </a:prstGeom>
        </p:spPr>
      </p:pic>
      <p:sp>
        <p:nvSpPr>
          <p:cNvPr id="8" name="TextBox 7">
            <a:extLst>
              <a:ext uri="{FF2B5EF4-FFF2-40B4-BE49-F238E27FC236}">
                <a16:creationId xmlns:a16="http://schemas.microsoft.com/office/drawing/2014/main" id="{3CC98067-3EC3-15AD-8820-C4A86A03D9E7}"/>
              </a:ext>
            </a:extLst>
          </p:cNvPr>
          <p:cNvSpPr txBox="1"/>
          <p:nvPr/>
        </p:nvSpPr>
        <p:spPr>
          <a:xfrm>
            <a:off x="38100" y="6295819"/>
            <a:ext cx="9067800" cy="338554"/>
          </a:xfrm>
          <a:prstGeom prst="rect">
            <a:avLst/>
          </a:prstGeom>
          <a:noFill/>
        </p:spPr>
        <p:txBody>
          <a:bodyPr wrap="square" rtlCol="0">
            <a:spAutoFit/>
          </a:bodyPr>
          <a:lstStyle/>
          <a:p>
            <a:pPr>
              <a:defRPr/>
            </a:pPr>
            <a:r>
              <a:rPr lang="en-US" sz="1600" dirty="0">
                <a:solidFill>
                  <a:schemeClr val="tx1">
                    <a:lumMod val="65000"/>
                    <a:lumOff val="35000"/>
                  </a:schemeClr>
                </a:solidFill>
              </a:rPr>
              <a:t>Holmes J, How smart is AI in healthcare? https://kinneirdufort.com/thinking/how-smart-is-ai-in-healthcare/</a:t>
            </a:r>
          </a:p>
        </p:txBody>
      </p:sp>
    </p:spTree>
    <p:extLst>
      <p:ext uri="{BB962C8B-B14F-4D97-AF65-F5344CB8AC3E}">
        <p14:creationId xmlns:p14="http://schemas.microsoft.com/office/powerpoint/2010/main" val="4146799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57"/>
          <a:stretch/>
        </p:blipFill>
        <p:spPr>
          <a:xfrm>
            <a:off x="375564" y="1295400"/>
            <a:ext cx="8479546" cy="3566160"/>
          </a:xfrm>
          <a:prstGeom prst="rect">
            <a:avLst/>
          </a:prstGeom>
        </p:spPr>
      </p:pic>
      <p:sp>
        <p:nvSpPr>
          <p:cNvPr id="7" name="TextBox 6"/>
          <p:cNvSpPr txBox="1"/>
          <p:nvPr/>
        </p:nvSpPr>
        <p:spPr>
          <a:xfrm>
            <a:off x="494602" y="4994702"/>
            <a:ext cx="8534400" cy="461665"/>
          </a:xfrm>
          <a:prstGeom prst="rect">
            <a:avLst/>
          </a:prstGeom>
          <a:noFill/>
        </p:spPr>
        <p:txBody>
          <a:bodyPr wrap="square" rtlCol="0">
            <a:spAutoFit/>
          </a:bodyPr>
          <a:lstStyle/>
          <a:p>
            <a:r>
              <a:rPr lang="en-US" sz="2400" dirty="0"/>
              <a:t>Data relevant to patient condition is highlighted in bold </a:t>
            </a:r>
          </a:p>
        </p:txBody>
      </p:sp>
      <p:sp>
        <p:nvSpPr>
          <p:cNvPr id="8" name="TextBox 7">
            <a:extLst>
              <a:ext uri="{FF2B5EF4-FFF2-40B4-BE49-F238E27FC236}">
                <a16:creationId xmlns:a16="http://schemas.microsoft.com/office/drawing/2014/main" id="{D16A772A-1A8D-CB78-504D-6D147587FF97}"/>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Rule-Based Approach: AWARE</a:t>
            </a:r>
          </a:p>
        </p:txBody>
      </p:sp>
      <p:sp>
        <p:nvSpPr>
          <p:cNvPr id="2" name="TextBox 1">
            <a:extLst>
              <a:ext uri="{FF2B5EF4-FFF2-40B4-BE49-F238E27FC236}">
                <a16:creationId xmlns:a16="http://schemas.microsoft.com/office/drawing/2014/main" id="{1F2DFDD3-2A35-025E-F5F6-A26D1B15D24F}"/>
              </a:ext>
            </a:extLst>
          </p:cNvPr>
          <p:cNvSpPr txBox="1"/>
          <p:nvPr/>
        </p:nvSpPr>
        <p:spPr>
          <a:xfrm>
            <a:off x="399010" y="5791200"/>
            <a:ext cx="8509000" cy="830997"/>
          </a:xfrm>
          <a:prstGeom prst="rect">
            <a:avLst/>
          </a:prstGeom>
          <a:noFill/>
        </p:spPr>
        <p:txBody>
          <a:bodyPr wrap="square" rtlCol="0">
            <a:spAutoFit/>
          </a:bodyPr>
          <a:lstStyle/>
          <a:p>
            <a:r>
              <a:rPr lang="en-US" sz="1600" dirty="0">
                <a:solidFill>
                  <a:schemeClr val="tx1">
                    <a:lumMod val="65000"/>
                    <a:lumOff val="35000"/>
                  </a:schemeClr>
                </a:solidFill>
              </a:rPr>
              <a:t>Pickering BW, </a:t>
            </a:r>
            <a:r>
              <a:rPr lang="en-US" sz="1600" dirty="0" err="1">
                <a:solidFill>
                  <a:schemeClr val="tx1">
                    <a:lumMod val="65000"/>
                    <a:lumOff val="35000"/>
                  </a:schemeClr>
                </a:solidFill>
              </a:rPr>
              <a:t>Herasevich</a:t>
            </a:r>
            <a:r>
              <a:rPr lang="en-US" sz="1600" dirty="0">
                <a:solidFill>
                  <a:schemeClr val="tx1">
                    <a:lumMod val="65000"/>
                    <a:lumOff val="35000"/>
                  </a:schemeClr>
                </a:solidFill>
              </a:rPr>
              <a:t> V, Ahmed A, Gajic O. Novel Representation of Clinical Information in the ICU: Developing User Interfaces which Reduce Information Overload. Appl Clin Inform. 2010 Apr 28;1(2):116-31. </a:t>
            </a:r>
          </a:p>
        </p:txBody>
      </p:sp>
    </p:spTree>
    <p:extLst>
      <p:ext uri="{BB962C8B-B14F-4D97-AF65-F5344CB8AC3E}">
        <p14:creationId xmlns:p14="http://schemas.microsoft.com/office/powerpoint/2010/main" val="273621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411" y="1219200"/>
            <a:ext cx="8229600" cy="3657599"/>
          </a:xfrm>
        </p:spPr>
        <p:txBody>
          <a:bodyPr>
            <a:normAutofit/>
          </a:bodyPr>
          <a:lstStyle/>
          <a:p>
            <a:r>
              <a:rPr lang="en-US" sz="2700" dirty="0"/>
              <a:t>EMR that displays the data that a physician </a:t>
            </a:r>
            <a:r>
              <a:rPr lang="en-US" sz="2700" dirty="0">
                <a:solidFill>
                  <a:srgbClr val="C00000"/>
                </a:solidFill>
              </a:rPr>
              <a:t>wants to view</a:t>
            </a:r>
            <a:r>
              <a:rPr lang="en-US" sz="2700" dirty="0"/>
              <a:t> for the current patient case</a:t>
            </a:r>
          </a:p>
          <a:p>
            <a:r>
              <a:rPr lang="en-US" sz="2700" dirty="0"/>
              <a:t>Wants to view is something that we can learn to </a:t>
            </a:r>
            <a:r>
              <a:rPr lang="en-US" sz="2700" dirty="0">
                <a:solidFill>
                  <a:srgbClr val="C00000"/>
                </a:solidFill>
              </a:rPr>
              <a:t>predict with AI models</a:t>
            </a:r>
          </a:p>
          <a:p>
            <a:r>
              <a:rPr lang="en-US" sz="2700" dirty="0"/>
              <a:t>The </a:t>
            </a:r>
            <a:r>
              <a:rPr lang="en-US" sz="2700" dirty="0">
                <a:solidFill>
                  <a:srgbClr val="C00000"/>
                </a:solidFill>
              </a:rPr>
              <a:t>training data </a:t>
            </a:r>
            <a:r>
              <a:rPr lang="en-US" sz="2700" dirty="0"/>
              <a:t>is the data in the EMR that many physicians viewed for many different patient cases – that we call </a:t>
            </a:r>
            <a:r>
              <a:rPr lang="en-US" sz="2700" dirty="0">
                <a:solidFill>
                  <a:srgbClr val="C00000"/>
                </a:solidFill>
              </a:rPr>
              <a:t>patient data access patterns</a:t>
            </a:r>
          </a:p>
        </p:txBody>
      </p:sp>
      <p:sp>
        <p:nvSpPr>
          <p:cNvPr id="5" name="TextBox 4"/>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Alternative: Data-Driven Approach</a:t>
            </a:r>
          </a:p>
        </p:txBody>
      </p:sp>
    </p:spTree>
    <p:extLst>
      <p:ext uri="{BB962C8B-B14F-4D97-AF65-F5344CB8AC3E}">
        <p14:creationId xmlns:p14="http://schemas.microsoft.com/office/powerpoint/2010/main" val="2521131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Alternative: Data-Driven Approach</a:t>
            </a:r>
          </a:p>
        </p:txBody>
      </p:sp>
      <p:grpSp>
        <p:nvGrpSpPr>
          <p:cNvPr id="2" name="Group 1">
            <a:extLst>
              <a:ext uri="{FF2B5EF4-FFF2-40B4-BE49-F238E27FC236}">
                <a16:creationId xmlns:a16="http://schemas.microsoft.com/office/drawing/2014/main" id="{596F00EF-9EF7-A0A4-E113-E2208BDE6FEB}"/>
              </a:ext>
            </a:extLst>
          </p:cNvPr>
          <p:cNvGrpSpPr/>
          <p:nvPr/>
        </p:nvGrpSpPr>
        <p:grpSpPr>
          <a:xfrm>
            <a:off x="467858" y="2080253"/>
            <a:ext cx="3049929" cy="3437705"/>
            <a:chOff x="457200" y="2743200"/>
            <a:chExt cx="3049929" cy="3437705"/>
          </a:xfrm>
        </p:grpSpPr>
        <p:pic>
          <p:nvPicPr>
            <p:cNvPr id="4" name="Picture 3">
              <a:extLst>
                <a:ext uri="{FF2B5EF4-FFF2-40B4-BE49-F238E27FC236}">
                  <a16:creationId xmlns:a16="http://schemas.microsoft.com/office/drawing/2014/main" id="{6555D42C-1349-26FC-2F4C-40B066FCC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02" r="8861"/>
            <a:stretch/>
          </p:blipFill>
          <p:spPr>
            <a:xfrm>
              <a:off x="457201" y="3456537"/>
              <a:ext cx="1071201" cy="692533"/>
            </a:xfrm>
            <a:prstGeom prst="rect">
              <a:avLst/>
            </a:prstGeom>
          </p:spPr>
        </p:pic>
        <p:sp>
          <p:nvSpPr>
            <p:cNvPr id="6" name="TextBox 5">
              <a:extLst>
                <a:ext uri="{FF2B5EF4-FFF2-40B4-BE49-F238E27FC236}">
                  <a16:creationId xmlns:a16="http://schemas.microsoft.com/office/drawing/2014/main" id="{582B05C7-8085-0A9D-FCD6-FF88F50D6A57}"/>
                </a:ext>
              </a:extLst>
            </p:cNvPr>
            <p:cNvSpPr txBox="1"/>
            <p:nvPr/>
          </p:nvSpPr>
          <p:spPr>
            <a:xfrm>
              <a:off x="1770324" y="4980576"/>
              <a:ext cx="1736805" cy="1200329"/>
            </a:xfrm>
            <a:prstGeom prst="rect">
              <a:avLst/>
            </a:prstGeom>
            <a:noFill/>
          </p:spPr>
          <p:txBody>
            <a:bodyPr wrap="square" rtlCol="0">
              <a:spAutoFit/>
            </a:bodyPr>
            <a:lstStyle/>
            <a:p>
              <a:pPr algn="ctr"/>
              <a:r>
                <a:rPr lang="en-US" dirty="0"/>
                <a:t>Collect patient data access patterns</a:t>
              </a:r>
            </a:p>
            <a:p>
              <a:pPr algn="ctr"/>
              <a:endParaRPr lang="en-US" dirty="0">
                <a:solidFill>
                  <a:schemeClr val="bg1"/>
                </a:solidFill>
              </a:endParaRPr>
            </a:p>
          </p:txBody>
        </p:sp>
        <p:pic>
          <p:nvPicPr>
            <p:cNvPr id="7" name="Picture 6" descr="http://db.cse.ohio-state.edu/images/db.png">
              <a:extLst>
                <a:ext uri="{FF2B5EF4-FFF2-40B4-BE49-F238E27FC236}">
                  <a16:creationId xmlns:a16="http://schemas.microsoft.com/office/drawing/2014/main" id="{A6FE6909-0498-3B95-889E-2EEF278113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2767" y="3726242"/>
              <a:ext cx="1096953" cy="1215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D683FF-81A0-0322-4753-719A214F7B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203" b="12313"/>
            <a:stretch/>
          </p:blipFill>
          <p:spPr>
            <a:xfrm>
              <a:off x="457200" y="4142337"/>
              <a:ext cx="1071202" cy="847014"/>
            </a:xfrm>
            <a:prstGeom prst="rect">
              <a:avLst/>
            </a:prstGeom>
          </p:spPr>
        </p:pic>
        <p:pic>
          <p:nvPicPr>
            <p:cNvPr id="9" name="Picture 8">
              <a:extLst>
                <a:ext uri="{FF2B5EF4-FFF2-40B4-BE49-F238E27FC236}">
                  <a16:creationId xmlns:a16="http://schemas.microsoft.com/office/drawing/2014/main" id="{282971F6-C3FF-A125-7299-1CF42C202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4980537"/>
              <a:ext cx="1071202" cy="714134"/>
            </a:xfrm>
            <a:prstGeom prst="rect">
              <a:avLst/>
            </a:prstGeom>
          </p:spPr>
        </p:pic>
        <p:pic>
          <p:nvPicPr>
            <p:cNvPr id="10" name="Picture 9">
              <a:extLst>
                <a:ext uri="{FF2B5EF4-FFF2-40B4-BE49-F238E27FC236}">
                  <a16:creationId xmlns:a16="http://schemas.microsoft.com/office/drawing/2014/main" id="{B5AAD230-144B-BC68-564B-B601CBCEA0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1" y="2743200"/>
              <a:ext cx="1071202" cy="714134"/>
            </a:xfrm>
            <a:prstGeom prst="rect">
              <a:avLst/>
            </a:prstGeom>
          </p:spPr>
        </p:pic>
        <p:sp>
          <p:nvSpPr>
            <p:cNvPr id="11" name="Right Brace 10">
              <a:extLst>
                <a:ext uri="{FF2B5EF4-FFF2-40B4-BE49-F238E27FC236}">
                  <a16:creationId xmlns:a16="http://schemas.microsoft.com/office/drawing/2014/main" id="{E1D886A5-7387-0E46-A046-99BF680F0B98}"/>
                </a:ext>
              </a:extLst>
            </p:cNvPr>
            <p:cNvSpPr/>
            <p:nvPr/>
          </p:nvSpPr>
          <p:spPr>
            <a:xfrm>
              <a:off x="1583948" y="2999337"/>
              <a:ext cx="219228" cy="2550221"/>
            </a:xfrm>
            <a:prstGeom prst="rightBrace">
              <a:avLst>
                <a:gd name="adj1" fmla="val 8333"/>
                <a:gd name="adj2" fmla="val 49750"/>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DEAC0E7-F799-80C4-AFE7-CB559F26103C}"/>
              </a:ext>
            </a:extLst>
          </p:cNvPr>
          <p:cNvGrpSpPr/>
          <p:nvPr/>
        </p:nvGrpSpPr>
        <p:grpSpPr>
          <a:xfrm>
            <a:off x="3340064" y="3214188"/>
            <a:ext cx="2672182" cy="2329974"/>
            <a:chOff x="3276600" y="3871320"/>
            <a:chExt cx="2672182" cy="2329974"/>
          </a:xfrm>
        </p:grpSpPr>
        <p:sp>
          <p:nvSpPr>
            <p:cNvPr id="13" name="Right Arrow 14">
              <a:extLst>
                <a:ext uri="{FF2B5EF4-FFF2-40B4-BE49-F238E27FC236}">
                  <a16:creationId xmlns:a16="http://schemas.microsoft.com/office/drawing/2014/main" id="{356B197B-34AA-DC83-4AB4-EC0EF87E1A68}"/>
                </a:ext>
              </a:extLst>
            </p:cNvPr>
            <p:cNvSpPr/>
            <p:nvPr/>
          </p:nvSpPr>
          <p:spPr>
            <a:xfrm>
              <a:off x="3315147" y="4017561"/>
              <a:ext cx="748248" cy="609600"/>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10FFCFE-291D-21CF-2591-B169D8224C33}"/>
                </a:ext>
              </a:extLst>
            </p:cNvPr>
            <p:cNvSpPr txBox="1"/>
            <p:nvPr/>
          </p:nvSpPr>
          <p:spPr>
            <a:xfrm>
              <a:off x="4073531" y="5000965"/>
              <a:ext cx="1875251" cy="1200329"/>
            </a:xfrm>
            <a:prstGeom prst="rect">
              <a:avLst/>
            </a:prstGeom>
            <a:noFill/>
          </p:spPr>
          <p:txBody>
            <a:bodyPr wrap="square" rtlCol="0">
              <a:spAutoFit/>
            </a:bodyPr>
            <a:lstStyle/>
            <a:p>
              <a:pPr algn="ctr"/>
              <a:r>
                <a:rPr lang="en-US" dirty="0"/>
                <a:t>Models</a:t>
              </a:r>
            </a:p>
            <a:p>
              <a:pPr algn="ctr"/>
              <a:endParaRPr lang="en-US" dirty="0"/>
            </a:p>
            <a:p>
              <a:pPr algn="ctr"/>
              <a:endParaRPr lang="en-US" dirty="0"/>
            </a:p>
            <a:p>
              <a:pPr algn="ctr"/>
              <a:endParaRPr lang="en-US" dirty="0">
                <a:solidFill>
                  <a:schemeClr val="bg1"/>
                </a:solidFill>
              </a:endParaRPr>
            </a:p>
          </p:txBody>
        </p:sp>
        <mc:AlternateContent xmlns:mc="http://schemas.openxmlformats.org/markup-compatibility/2006" xmlns:a14="http://schemas.microsoft.com/office/drawing/2010/main">
          <mc:Choice Requires="a14">
            <p:sp>
              <p:nvSpPr>
                <p:cNvPr id="15" name="Rounded Rectangle 24">
                  <a:extLst>
                    <a:ext uri="{FF2B5EF4-FFF2-40B4-BE49-F238E27FC236}">
                      <a16:creationId xmlns:a16="http://schemas.microsoft.com/office/drawing/2014/main" id="{12D39A0E-9D07-926A-BD3E-6BB03C3E5A7B}"/>
                    </a:ext>
                  </a:extLst>
                </p:cNvPr>
                <p:cNvSpPr/>
                <p:nvPr/>
              </p:nvSpPr>
              <p:spPr>
                <a:xfrm>
                  <a:off x="4202215" y="3871320"/>
                  <a:ext cx="1379957" cy="943226"/>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t>
                  </a:r>
                  <a14:m>
                    <m:oMath xmlns:m="http://schemas.openxmlformats.org/officeDocument/2006/math">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𝑏𝑋</m:t>
                              </m:r>
                            </m:sup>
                          </m:sSup>
                        </m:num>
                        <m:den>
                          <m:r>
                            <a:rPr lang="en-US" sz="2000" i="1">
                              <a:solidFill>
                                <a:schemeClr val="tx1"/>
                              </a:solidFill>
                              <a:latin typeface="Cambria Math" panose="02040503050406030204" pitchFamily="18" charset="0"/>
                            </a:rPr>
                            <m:t>1+</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𝑒</m:t>
                              </m:r>
                            </m:e>
                            <m:sup>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𝑏𝑋</m:t>
                              </m:r>
                            </m:sup>
                          </m:sSup>
                        </m:den>
                      </m:f>
                    </m:oMath>
                  </a14:m>
                  <a:endParaRPr lang="en-US" sz="2000" dirty="0">
                    <a:solidFill>
                      <a:schemeClr val="tx1"/>
                    </a:solidFill>
                  </a:endParaRPr>
                </a:p>
              </p:txBody>
            </p:sp>
          </mc:Choice>
          <mc:Fallback xmlns="">
            <p:sp>
              <p:nvSpPr>
                <p:cNvPr id="15" name="Rounded Rectangle 24">
                  <a:extLst>
                    <a:ext uri="{FF2B5EF4-FFF2-40B4-BE49-F238E27FC236}">
                      <a16:creationId xmlns:a16="http://schemas.microsoft.com/office/drawing/2014/main" id="{12D39A0E-9D07-926A-BD3E-6BB03C3E5A7B}"/>
                    </a:ext>
                  </a:extLst>
                </p:cNvPr>
                <p:cNvSpPr>
                  <a:spLocks noRot="1" noChangeAspect="1" noMove="1" noResize="1" noEditPoints="1" noAdjustHandles="1" noChangeArrowheads="1" noChangeShapeType="1" noTextEdit="1"/>
                </p:cNvSpPr>
                <p:nvPr/>
              </p:nvSpPr>
              <p:spPr>
                <a:xfrm>
                  <a:off x="4202215" y="3871320"/>
                  <a:ext cx="1379957" cy="943226"/>
                </a:xfrm>
                <a:prstGeom prst="roundRect">
                  <a:avLst/>
                </a:prstGeom>
                <a:blipFill>
                  <a:blip r:embed="rId8"/>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
          <p:nvSpPr>
            <p:cNvPr id="16" name="TextBox 15">
              <a:extLst>
                <a:ext uri="{FF2B5EF4-FFF2-40B4-BE49-F238E27FC236}">
                  <a16:creationId xmlns:a16="http://schemas.microsoft.com/office/drawing/2014/main" id="{0CA5440C-1892-26F1-205A-143EF433D697}"/>
                </a:ext>
              </a:extLst>
            </p:cNvPr>
            <p:cNvSpPr txBox="1"/>
            <p:nvPr/>
          </p:nvSpPr>
          <p:spPr>
            <a:xfrm>
              <a:off x="3276600" y="4127299"/>
              <a:ext cx="775711" cy="369332"/>
            </a:xfrm>
            <a:prstGeom prst="rect">
              <a:avLst/>
            </a:prstGeom>
            <a:noFill/>
          </p:spPr>
          <p:txBody>
            <a:bodyPr wrap="square" rtlCol="0">
              <a:spAutoFit/>
            </a:bodyPr>
            <a:lstStyle/>
            <a:p>
              <a:pPr algn="ctr"/>
              <a:r>
                <a:rPr lang="en-US" dirty="0"/>
                <a:t>Train</a:t>
              </a:r>
            </a:p>
          </p:txBody>
        </p:sp>
      </p:grpSp>
      <p:grpSp>
        <p:nvGrpSpPr>
          <p:cNvPr id="17" name="Group 16">
            <a:extLst>
              <a:ext uri="{FF2B5EF4-FFF2-40B4-BE49-F238E27FC236}">
                <a16:creationId xmlns:a16="http://schemas.microsoft.com/office/drawing/2014/main" id="{C22FBAC8-575B-FE29-C5E8-E17226CD9AB8}"/>
              </a:ext>
            </a:extLst>
          </p:cNvPr>
          <p:cNvGrpSpPr/>
          <p:nvPr/>
        </p:nvGrpSpPr>
        <p:grpSpPr>
          <a:xfrm>
            <a:off x="5807065" y="3037809"/>
            <a:ext cx="3183869" cy="2239210"/>
            <a:chOff x="5768060" y="3663894"/>
            <a:chExt cx="3183869" cy="2239210"/>
          </a:xfrm>
        </p:grpSpPr>
        <p:sp>
          <p:nvSpPr>
            <p:cNvPr id="18" name="Right Arrow 22">
              <a:extLst>
                <a:ext uri="{FF2B5EF4-FFF2-40B4-BE49-F238E27FC236}">
                  <a16:creationId xmlns:a16="http://schemas.microsoft.com/office/drawing/2014/main" id="{BBF1539D-81A8-831B-525A-1AE690B01E97}"/>
                </a:ext>
              </a:extLst>
            </p:cNvPr>
            <p:cNvSpPr/>
            <p:nvPr/>
          </p:nvSpPr>
          <p:spPr>
            <a:xfrm>
              <a:off x="5867400" y="4020440"/>
              <a:ext cx="707734" cy="609600"/>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0BD60AAF-E4A8-3C29-B115-005F07237DD7}"/>
                </a:ext>
              </a:extLst>
            </p:cNvPr>
            <p:cNvSpPr txBox="1"/>
            <p:nvPr/>
          </p:nvSpPr>
          <p:spPr>
            <a:xfrm>
              <a:off x="5768060" y="4117075"/>
              <a:ext cx="828845" cy="369332"/>
            </a:xfrm>
            <a:prstGeom prst="rect">
              <a:avLst/>
            </a:prstGeom>
            <a:noFill/>
          </p:spPr>
          <p:txBody>
            <a:bodyPr wrap="square" rtlCol="0">
              <a:spAutoFit/>
            </a:bodyPr>
            <a:lstStyle/>
            <a:p>
              <a:pPr algn="ctr"/>
              <a:r>
                <a:rPr lang="en-US" dirty="0"/>
                <a:t>Apply</a:t>
              </a:r>
            </a:p>
          </p:txBody>
        </p:sp>
        <p:sp>
          <p:nvSpPr>
            <p:cNvPr id="20" name="TextBox 19">
              <a:extLst>
                <a:ext uri="{FF2B5EF4-FFF2-40B4-BE49-F238E27FC236}">
                  <a16:creationId xmlns:a16="http://schemas.microsoft.com/office/drawing/2014/main" id="{EA75F1D4-D753-00BE-8662-4B76DE1B2F9C}"/>
                </a:ext>
              </a:extLst>
            </p:cNvPr>
            <p:cNvSpPr txBox="1"/>
            <p:nvPr/>
          </p:nvSpPr>
          <p:spPr>
            <a:xfrm>
              <a:off x="6575134" y="4979774"/>
              <a:ext cx="2376795" cy="923330"/>
            </a:xfrm>
            <a:prstGeom prst="rect">
              <a:avLst/>
            </a:prstGeom>
            <a:noFill/>
          </p:spPr>
          <p:txBody>
            <a:bodyPr wrap="square" rtlCol="0">
              <a:spAutoFit/>
            </a:bodyPr>
            <a:lstStyle/>
            <a:p>
              <a:pPr algn="ctr"/>
              <a:r>
                <a:rPr lang="en-US" dirty="0"/>
                <a:t>Predict data physician wants to view</a:t>
              </a:r>
            </a:p>
            <a:p>
              <a:pPr algn="ctr"/>
              <a:endParaRPr lang="en-US" dirty="0">
                <a:solidFill>
                  <a:schemeClr val="bg1"/>
                </a:solidFill>
              </a:endParaRPr>
            </a:p>
          </p:txBody>
        </p:sp>
        <p:pic>
          <p:nvPicPr>
            <p:cNvPr id="21" name="Picture 2" descr="C:\Users\home\Dropbox\Shyam Work\LEMR\IRB pre-rounding\EMR-selection-screenshot.jpg">
              <a:extLst>
                <a:ext uri="{FF2B5EF4-FFF2-40B4-BE49-F238E27FC236}">
                  <a16:creationId xmlns:a16="http://schemas.microsoft.com/office/drawing/2014/main" id="{7A7ADBBD-E048-DD0F-A6EC-4588A99D21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9207" y="3663894"/>
              <a:ext cx="2231797" cy="1255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406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4A46-85D3-452B-94A8-85E3451B14EA}"/>
              </a:ext>
            </a:extLst>
          </p:cNvPr>
          <p:cNvPicPr>
            <a:picLocks noChangeAspect="1"/>
          </p:cNvPicPr>
          <p:nvPr/>
        </p:nvPicPr>
        <p:blipFill>
          <a:blip r:embed="rId3"/>
          <a:stretch>
            <a:fillRect/>
          </a:stretch>
        </p:blipFill>
        <p:spPr>
          <a:xfrm>
            <a:off x="101600" y="1600200"/>
            <a:ext cx="89408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817253C-1D8A-CC27-5D17-A2FE87BF7F29}"/>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LEMR Display</a:t>
            </a:r>
          </a:p>
        </p:txBody>
      </p:sp>
    </p:spTree>
    <p:extLst>
      <p:ext uri="{BB962C8B-B14F-4D97-AF65-F5344CB8AC3E}">
        <p14:creationId xmlns:p14="http://schemas.microsoft.com/office/powerpoint/2010/main" val="214877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C4A46-85D3-452B-94A8-85E3451B14EA}"/>
              </a:ext>
            </a:extLst>
          </p:cNvPr>
          <p:cNvPicPr>
            <a:picLocks noChangeAspect="1"/>
          </p:cNvPicPr>
          <p:nvPr/>
        </p:nvPicPr>
        <p:blipFill>
          <a:blip r:embed="rId3"/>
          <a:stretch>
            <a:fillRect/>
          </a:stretch>
        </p:blipFill>
        <p:spPr>
          <a:xfrm>
            <a:off x="148338" y="1731724"/>
            <a:ext cx="8838144" cy="4971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FDA1A4C-0A16-4471-B78D-2754291EA72F}"/>
              </a:ext>
            </a:extLst>
          </p:cNvPr>
          <p:cNvSpPr txBox="1"/>
          <p:nvPr/>
        </p:nvSpPr>
        <p:spPr>
          <a:xfrm>
            <a:off x="854388" y="1166309"/>
            <a:ext cx="1224878" cy="276999"/>
          </a:xfrm>
          <a:prstGeom prst="rect">
            <a:avLst/>
          </a:prstGeom>
          <a:solidFill>
            <a:srgbClr val="FFFF00"/>
          </a:solidFill>
          <a:ln>
            <a:solidFill>
              <a:schemeClr val="tx1"/>
            </a:solidFill>
          </a:ln>
        </p:spPr>
        <p:txBody>
          <a:bodyPr wrap="square" rtlCol="0">
            <a:spAutoFit/>
          </a:bodyPr>
          <a:lstStyle/>
          <a:p>
            <a:pPr algn="ctr"/>
            <a:r>
              <a:rPr lang="en-US" sz="1200" dirty="0">
                <a:highlight>
                  <a:srgbClr val="FFFF00"/>
                </a:highlight>
              </a:rPr>
              <a:t>Demographics</a:t>
            </a:r>
            <a:r>
              <a:rPr lang="en-US" sz="1200" dirty="0"/>
              <a:t> </a:t>
            </a:r>
          </a:p>
        </p:txBody>
      </p:sp>
      <p:sp>
        <p:nvSpPr>
          <p:cNvPr id="4" name="TextBox 3">
            <a:extLst>
              <a:ext uri="{FF2B5EF4-FFF2-40B4-BE49-F238E27FC236}">
                <a16:creationId xmlns:a16="http://schemas.microsoft.com/office/drawing/2014/main" id="{6B79878A-3016-4E38-8A7B-4074889D2832}"/>
              </a:ext>
            </a:extLst>
          </p:cNvPr>
          <p:cNvSpPr txBox="1"/>
          <p:nvPr/>
        </p:nvSpPr>
        <p:spPr>
          <a:xfrm>
            <a:off x="4794598" y="1163178"/>
            <a:ext cx="3467604" cy="276999"/>
          </a:xfrm>
          <a:prstGeom prst="rect">
            <a:avLst/>
          </a:prstGeom>
          <a:solidFill>
            <a:srgbClr val="CAD5EB"/>
          </a:solidFill>
        </p:spPr>
        <p:txBody>
          <a:bodyPr wrap="square" rtlCol="0">
            <a:spAutoFit/>
          </a:bodyPr>
          <a:lstStyle/>
          <a:p>
            <a:r>
              <a:rPr lang="en-US" sz="1200" dirty="0"/>
              <a:t>Time range currently displayed across all data fields</a:t>
            </a:r>
          </a:p>
        </p:txBody>
      </p:sp>
      <p:sp>
        <p:nvSpPr>
          <p:cNvPr id="14" name="Left Brace 13">
            <a:extLst>
              <a:ext uri="{FF2B5EF4-FFF2-40B4-BE49-F238E27FC236}">
                <a16:creationId xmlns:a16="http://schemas.microsoft.com/office/drawing/2014/main" id="{7068A681-F607-42F9-BA2C-E7859C284132}"/>
              </a:ext>
            </a:extLst>
          </p:cNvPr>
          <p:cNvSpPr/>
          <p:nvPr/>
        </p:nvSpPr>
        <p:spPr>
          <a:xfrm rot="5400000">
            <a:off x="1674701" y="89077"/>
            <a:ext cx="81689" cy="293419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EB7A1C32-897F-4205-A061-F4AD476CE893}"/>
              </a:ext>
            </a:extLst>
          </p:cNvPr>
          <p:cNvSpPr/>
          <p:nvPr/>
        </p:nvSpPr>
        <p:spPr>
          <a:xfrm>
            <a:off x="207478" y="2133580"/>
            <a:ext cx="1349002" cy="3278707"/>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Vitals and vent settings</a:t>
            </a:r>
          </a:p>
        </p:txBody>
      </p:sp>
      <p:sp>
        <p:nvSpPr>
          <p:cNvPr id="16" name="Rectangle 15">
            <a:extLst>
              <a:ext uri="{FF2B5EF4-FFF2-40B4-BE49-F238E27FC236}">
                <a16:creationId xmlns:a16="http://schemas.microsoft.com/office/drawing/2014/main" id="{C9541DA1-3DC7-4D3B-80FB-84F3C059B9A7}"/>
              </a:ext>
            </a:extLst>
          </p:cNvPr>
          <p:cNvSpPr/>
          <p:nvPr/>
        </p:nvSpPr>
        <p:spPr>
          <a:xfrm>
            <a:off x="207478" y="5602136"/>
            <a:ext cx="1349002" cy="903196"/>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Intake/output</a:t>
            </a:r>
          </a:p>
        </p:txBody>
      </p:sp>
      <p:sp>
        <p:nvSpPr>
          <p:cNvPr id="17" name="Rectangle 16">
            <a:extLst>
              <a:ext uri="{FF2B5EF4-FFF2-40B4-BE49-F238E27FC236}">
                <a16:creationId xmlns:a16="http://schemas.microsoft.com/office/drawing/2014/main" id="{5928F235-23A4-46AB-8FB3-76887AEA2E42}"/>
              </a:ext>
            </a:extLst>
          </p:cNvPr>
          <p:cNvSpPr/>
          <p:nvPr/>
        </p:nvSpPr>
        <p:spPr>
          <a:xfrm>
            <a:off x="1670068" y="2133581"/>
            <a:ext cx="1341927" cy="4371750"/>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Medications</a:t>
            </a:r>
          </a:p>
          <a:p>
            <a:pPr algn="ctr"/>
            <a:r>
              <a:rPr lang="en-US" sz="1350" dirty="0">
                <a:solidFill>
                  <a:sysClr val="windowText" lastClr="000000"/>
                </a:solidFill>
              </a:rPr>
              <a:t>(grouped </a:t>
            </a:r>
          </a:p>
          <a:p>
            <a:pPr algn="ctr"/>
            <a:r>
              <a:rPr lang="en-US" sz="1350" dirty="0">
                <a:solidFill>
                  <a:sysClr val="windowText" lastClr="000000"/>
                </a:solidFill>
              </a:rPr>
              <a:t>by route)</a:t>
            </a:r>
          </a:p>
        </p:txBody>
      </p:sp>
      <p:sp>
        <p:nvSpPr>
          <p:cNvPr id="18" name="Rectangle 17">
            <a:extLst>
              <a:ext uri="{FF2B5EF4-FFF2-40B4-BE49-F238E27FC236}">
                <a16:creationId xmlns:a16="http://schemas.microsoft.com/office/drawing/2014/main" id="{4F71F971-AD52-4569-A8F2-B117783D872B}"/>
              </a:ext>
            </a:extLst>
          </p:cNvPr>
          <p:cNvSpPr/>
          <p:nvPr/>
        </p:nvSpPr>
        <p:spPr>
          <a:xfrm>
            <a:off x="3182641" y="2133581"/>
            <a:ext cx="2769577" cy="4371750"/>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Laboratory test results</a:t>
            </a:r>
          </a:p>
          <a:p>
            <a:pPr algn="ctr"/>
            <a:r>
              <a:rPr lang="en-US" sz="1350" dirty="0">
                <a:solidFill>
                  <a:sysClr val="windowText" lastClr="000000"/>
                </a:solidFill>
              </a:rPr>
              <a:t>(grouped by type)</a:t>
            </a:r>
          </a:p>
        </p:txBody>
      </p:sp>
      <p:sp>
        <p:nvSpPr>
          <p:cNvPr id="19" name="Rectangle 18">
            <a:extLst>
              <a:ext uri="{FF2B5EF4-FFF2-40B4-BE49-F238E27FC236}">
                <a16:creationId xmlns:a16="http://schemas.microsoft.com/office/drawing/2014/main" id="{CF30EEA6-10F3-4C3E-95E7-A3AABB870251}"/>
              </a:ext>
            </a:extLst>
          </p:cNvPr>
          <p:cNvSpPr/>
          <p:nvPr/>
        </p:nvSpPr>
        <p:spPr>
          <a:xfrm>
            <a:off x="6028496" y="2133580"/>
            <a:ext cx="2919653" cy="3262555"/>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Free text data: </a:t>
            </a:r>
          </a:p>
          <a:p>
            <a:pPr algn="ctr"/>
            <a:r>
              <a:rPr lang="en-US" sz="1350" dirty="0">
                <a:solidFill>
                  <a:sysClr val="windowText" lastClr="000000"/>
                </a:solidFill>
              </a:rPr>
              <a:t>Notes, reports, &amp; procedures</a:t>
            </a:r>
          </a:p>
          <a:p>
            <a:pPr algn="ctr"/>
            <a:r>
              <a:rPr lang="en-US" sz="1350" dirty="0">
                <a:solidFill>
                  <a:sysClr val="windowText" lastClr="000000"/>
                </a:solidFill>
              </a:rPr>
              <a:t>(grouped by tabs) </a:t>
            </a:r>
          </a:p>
        </p:txBody>
      </p:sp>
      <p:sp>
        <p:nvSpPr>
          <p:cNvPr id="20" name="Rectangle 19">
            <a:extLst>
              <a:ext uri="{FF2B5EF4-FFF2-40B4-BE49-F238E27FC236}">
                <a16:creationId xmlns:a16="http://schemas.microsoft.com/office/drawing/2014/main" id="{992988FF-508C-4DD9-962B-A1818082A81D}"/>
              </a:ext>
            </a:extLst>
          </p:cNvPr>
          <p:cNvSpPr/>
          <p:nvPr/>
        </p:nvSpPr>
        <p:spPr>
          <a:xfrm>
            <a:off x="6010434" y="5380025"/>
            <a:ext cx="2937715" cy="1218516"/>
          </a:xfrm>
          <a:prstGeom prst="rect">
            <a:avLst/>
          </a:prstGeom>
          <a:solidFill>
            <a:srgbClr val="FFFF00">
              <a:alpha val="5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solidFill>
                  <a:sysClr val="windowText" lastClr="000000"/>
                </a:solidFill>
              </a:rPr>
              <a:t>Your tasks and navigation</a:t>
            </a:r>
          </a:p>
        </p:txBody>
      </p:sp>
      <p:sp>
        <p:nvSpPr>
          <p:cNvPr id="22" name="Left Brace 21">
            <a:extLst>
              <a:ext uri="{FF2B5EF4-FFF2-40B4-BE49-F238E27FC236}">
                <a16:creationId xmlns:a16="http://schemas.microsoft.com/office/drawing/2014/main" id="{36AEFF69-18E8-47D8-BB75-C103EEA1FAF5}"/>
              </a:ext>
            </a:extLst>
          </p:cNvPr>
          <p:cNvSpPr/>
          <p:nvPr/>
        </p:nvSpPr>
        <p:spPr>
          <a:xfrm rot="5400000">
            <a:off x="6283147" y="530216"/>
            <a:ext cx="65024" cy="213360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TextBox 24">
            <a:extLst>
              <a:ext uri="{FF2B5EF4-FFF2-40B4-BE49-F238E27FC236}">
                <a16:creationId xmlns:a16="http://schemas.microsoft.com/office/drawing/2014/main" id="{2CF13270-E91A-40D2-9EF0-1A592F04099A}"/>
              </a:ext>
            </a:extLst>
          </p:cNvPr>
          <p:cNvSpPr txBox="1"/>
          <p:nvPr/>
        </p:nvSpPr>
        <p:spPr>
          <a:xfrm>
            <a:off x="4979569" y="2743200"/>
            <a:ext cx="1945298" cy="253916"/>
          </a:xfrm>
          <a:prstGeom prst="rect">
            <a:avLst/>
          </a:prstGeom>
          <a:solidFill>
            <a:srgbClr val="FFFF00"/>
          </a:solidFill>
          <a:ln>
            <a:solidFill>
              <a:schemeClr val="tx1"/>
            </a:solidFill>
          </a:ln>
        </p:spPr>
        <p:txBody>
          <a:bodyPr wrap="square" rtlCol="0">
            <a:spAutoFit/>
          </a:bodyPr>
          <a:lstStyle/>
          <a:p>
            <a:r>
              <a:rPr lang="en-US" sz="1050" dirty="0"/>
              <a:t>Slide to change displayed range</a:t>
            </a:r>
          </a:p>
        </p:txBody>
      </p:sp>
      <p:cxnSp>
        <p:nvCxnSpPr>
          <p:cNvPr id="26" name="Straight Arrow Connector 25">
            <a:extLst>
              <a:ext uri="{FF2B5EF4-FFF2-40B4-BE49-F238E27FC236}">
                <a16:creationId xmlns:a16="http://schemas.microsoft.com/office/drawing/2014/main" id="{86E0A407-70C3-453B-BFEF-87DE2881A629}"/>
              </a:ext>
            </a:extLst>
          </p:cNvPr>
          <p:cNvCxnSpPr>
            <a:cxnSpLocks/>
          </p:cNvCxnSpPr>
          <p:nvPr/>
        </p:nvCxnSpPr>
        <p:spPr>
          <a:xfrm flipV="1">
            <a:off x="5875921" y="1948911"/>
            <a:ext cx="0" cy="828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4DF658-0692-40DB-979B-8B77C3A7B6FA}"/>
              </a:ext>
            </a:extLst>
          </p:cNvPr>
          <p:cNvSpPr txBox="1"/>
          <p:nvPr/>
        </p:nvSpPr>
        <p:spPr>
          <a:xfrm>
            <a:off x="4794598" y="2159808"/>
            <a:ext cx="963584" cy="253916"/>
          </a:xfrm>
          <a:prstGeom prst="rect">
            <a:avLst/>
          </a:prstGeom>
          <a:solidFill>
            <a:srgbClr val="FFFF00"/>
          </a:solidFill>
          <a:ln>
            <a:solidFill>
              <a:schemeClr val="tx1"/>
            </a:solidFill>
          </a:ln>
        </p:spPr>
        <p:txBody>
          <a:bodyPr wrap="square" rtlCol="0">
            <a:spAutoFit/>
          </a:bodyPr>
          <a:lstStyle/>
          <a:p>
            <a:r>
              <a:rPr lang="en-US" sz="1050" dirty="0">
                <a:highlight>
                  <a:srgbClr val="FFFF00"/>
                </a:highlight>
              </a:rPr>
              <a:t>ICU Admission</a:t>
            </a:r>
            <a:endParaRPr lang="en-US" sz="1050" dirty="0"/>
          </a:p>
        </p:txBody>
      </p:sp>
      <p:cxnSp>
        <p:nvCxnSpPr>
          <p:cNvPr id="27" name="Straight Arrow Connector 26">
            <a:extLst>
              <a:ext uri="{FF2B5EF4-FFF2-40B4-BE49-F238E27FC236}">
                <a16:creationId xmlns:a16="http://schemas.microsoft.com/office/drawing/2014/main" id="{11E178D1-BFF9-4D90-94A6-EE1DA54905F2}"/>
              </a:ext>
            </a:extLst>
          </p:cNvPr>
          <p:cNvCxnSpPr>
            <a:cxnSpLocks/>
          </p:cNvCxnSpPr>
          <p:nvPr/>
        </p:nvCxnSpPr>
        <p:spPr>
          <a:xfrm flipV="1">
            <a:off x="5248858" y="1885253"/>
            <a:ext cx="0" cy="2483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F4F48B-E7D0-474C-8D46-81E560792E32}"/>
              </a:ext>
            </a:extLst>
          </p:cNvPr>
          <p:cNvCxnSpPr>
            <a:cxnSpLocks/>
          </p:cNvCxnSpPr>
          <p:nvPr/>
        </p:nvCxnSpPr>
        <p:spPr>
          <a:xfrm flipV="1">
            <a:off x="7481340" y="1932212"/>
            <a:ext cx="0" cy="269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53F8F1-E2AC-48EF-A51A-FCE30F268458}"/>
              </a:ext>
            </a:extLst>
          </p:cNvPr>
          <p:cNvSpPr txBox="1"/>
          <p:nvPr/>
        </p:nvSpPr>
        <p:spPr>
          <a:xfrm>
            <a:off x="6930801" y="2236423"/>
            <a:ext cx="1141077" cy="253916"/>
          </a:xfrm>
          <a:prstGeom prst="rect">
            <a:avLst/>
          </a:prstGeom>
          <a:solidFill>
            <a:srgbClr val="FFFF00"/>
          </a:solidFill>
          <a:ln>
            <a:solidFill>
              <a:schemeClr val="tx1"/>
            </a:solidFill>
          </a:ln>
        </p:spPr>
        <p:txBody>
          <a:bodyPr wrap="square" rtlCol="0">
            <a:spAutoFit/>
          </a:bodyPr>
          <a:lstStyle/>
          <a:p>
            <a:pPr algn="ctr"/>
            <a:r>
              <a:rPr lang="en-US" sz="1050" dirty="0">
                <a:highlight>
                  <a:srgbClr val="FFFF00"/>
                </a:highlight>
              </a:rPr>
              <a:t>Current time</a:t>
            </a:r>
            <a:endParaRPr lang="en-US" sz="1050" dirty="0"/>
          </a:p>
        </p:txBody>
      </p:sp>
      <p:sp>
        <p:nvSpPr>
          <p:cNvPr id="7" name="TextBox 6">
            <a:extLst>
              <a:ext uri="{FF2B5EF4-FFF2-40B4-BE49-F238E27FC236}">
                <a16:creationId xmlns:a16="http://schemas.microsoft.com/office/drawing/2014/main" id="{9AF55708-8E50-DBBB-F8A6-D440DC8965EE}"/>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LEMR Display</a:t>
            </a:r>
          </a:p>
        </p:txBody>
      </p:sp>
    </p:spTree>
    <p:extLst>
      <p:ext uri="{BB962C8B-B14F-4D97-AF65-F5344CB8AC3E}">
        <p14:creationId xmlns:p14="http://schemas.microsoft.com/office/powerpoint/2010/main" val="1908633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757" y="1676400"/>
            <a:ext cx="4314825"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5C99C16F-EAB3-19D1-83A9-0F98177558DB}"/>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Obtaining Training Labels</a:t>
            </a:r>
          </a:p>
        </p:txBody>
      </p:sp>
    </p:spTree>
    <p:extLst>
      <p:ext uri="{BB962C8B-B14F-4D97-AF65-F5344CB8AC3E}">
        <p14:creationId xmlns:p14="http://schemas.microsoft.com/office/powerpoint/2010/main" val="1138098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4A46-85D3-452B-94A8-85E3451B14EA}"/>
              </a:ext>
            </a:extLst>
          </p:cNvPr>
          <p:cNvPicPr>
            <a:picLocks noChangeAspect="1"/>
          </p:cNvPicPr>
          <p:nvPr/>
        </p:nvPicPr>
        <p:blipFill>
          <a:blip r:embed="rId3"/>
          <a:stretch>
            <a:fillRect/>
          </a:stretch>
        </p:blipFill>
        <p:spPr>
          <a:xfrm>
            <a:off x="101600" y="1600200"/>
            <a:ext cx="89408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A70EBAC-AF03-CD07-E067-AAC60A39BD72}"/>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Before Selection of Targets</a:t>
            </a:r>
          </a:p>
        </p:txBody>
      </p:sp>
    </p:spTree>
    <p:extLst>
      <p:ext uri="{BB962C8B-B14F-4D97-AF65-F5344CB8AC3E}">
        <p14:creationId xmlns:p14="http://schemas.microsoft.com/office/powerpoint/2010/main" val="1406569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C4A46-85D3-452B-94A8-85E3451B14EA}"/>
              </a:ext>
            </a:extLst>
          </p:cNvPr>
          <p:cNvPicPr>
            <a:picLocks noChangeAspect="1"/>
          </p:cNvPicPr>
          <p:nvPr/>
        </p:nvPicPr>
        <p:blipFill>
          <a:blip r:embed="rId3"/>
          <a:stretch>
            <a:fillRect/>
          </a:stretch>
        </p:blipFill>
        <p:spPr>
          <a:xfrm>
            <a:off x="101600" y="1600200"/>
            <a:ext cx="89408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2E30F6D-1CFB-47D3-A687-2991983FC8AB}"/>
              </a:ext>
            </a:extLst>
          </p:cNvPr>
          <p:cNvPicPr>
            <a:picLocks noChangeAspect="1"/>
          </p:cNvPicPr>
          <p:nvPr/>
        </p:nvPicPr>
        <p:blipFill>
          <a:blip r:embed="rId4"/>
          <a:stretch>
            <a:fillRect/>
          </a:stretch>
        </p:blipFill>
        <p:spPr>
          <a:xfrm>
            <a:off x="81343" y="1581872"/>
            <a:ext cx="8973382" cy="5047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559AC5A-382F-0893-871C-EE79BD9A81D8}"/>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After Selection of Targets</a:t>
            </a:r>
          </a:p>
        </p:txBody>
      </p:sp>
    </p:spTree>
    <p:extLst>
      <p:ext uri="{BB962C8B-B14F-4D97-AF65-F5344CB8AC3E}">
        <p14:creationId xmlns:p14="http://schemas.microsoft.com/office/powerpoint/2010/main" val="1116571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57"/>
          <p:cNvGraphicFramePr>
            <a:graphicFrameLocks noGrp="1"/>
          </p:cNvGraphicFramePr>
          <p:nvPr/>
        </p:nvGraphicFramePr>
        <p:xfrm>
          <a:off x="5651176" y="28956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52" name="Table 51"/>
          <p:cNvGraphicFramePr>
            <a:graphicFrameLocks noGrp="1"/>
          </p:cNvGraphicFramePr>
          <p:nvPr/>
        </p:nvGraphicFramePr>
        <p:xfrm>
          <a:off x="2966072" y="2903007"/>
          <a:ext cx="2194560" cy="2631209"/>
        </p:xfrm>
        <a:graphic>
          <a:graphicData uri="http://schemas.openxmlformats.org/drawingml/2006/table">
            <a:tbl>
              <a:tblPr firstRow="1" firstCol="1" bandRow="1"/>
              <a:tblGrid>
                <a:gridCol w="1177097">
                  <a:extLst>
                    <a:ext uri="{9D8B030D-6E8A-4147-A177-3AD203B41FA5}">
                      <a16:colId xmlns:a16="http://schemas.microsoft.com/office/drawing/2014/main" val="20000"/>
                    </a:ext>
                  </a:extLst>
                </a:gridCol>
                <a:gridCol w="1017463">
                  <a:extLst>
                    <a:ext uri="{9D8B030D-6E8A-4147-A177-3AD203B41FA5}">
                      <a16:colId xmlns:a16="http://schemas.microsoft.com/office/drawing/2014/main" val="20001"/>
                    </a:ext>
                  </a:extLst>
                </a:gridCol>
              </a:tblGrid>
              <a:tr h="268086">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cirrhosis</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6531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2853">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female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6145">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BUN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39</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6145">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Hemoglobin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10.1</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6145">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SGPT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56145">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SGOT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56145">
                <a:tc>
                  <a:txBody>
                    <a:bodyPr/>
                    <a:lstStyle/>
                    <a:p>
                      <a:r>
                        <a:rPr lang="en-US" sz="1600" dirty="0"/>
                        <a:t>Bili, Total</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1.4</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56145">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Metoprolol</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200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8086">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21" name="Table 20"/>
          <p:cNvGraphicFramePr>
            <a:graphicFrameLocks noGrp="1"/>
          </p:cNvGraphicFramePr>
          <p:nvPr/>
        </p:nvGraphicFramePr>
        <p:xfrm>
          <a:off x="3107535" y="30480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GI medical</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BUN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21</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err="1">
                          <a:effectLst/>
                          <a:latin typeface="+mn-lt"/>
                          <a:ea typeface="Calibri" panose="020F0502020204030204" pitchFamily="34" charset="0"/>
                          <a:cs typeface="Times New Roman" panose="02020603050405020304" pitchFamily="18" charset="0"/>
                        </a:rPr>
                        <a:t>pHa</a:t>
                      </a:r>
                      <a:endParaRPr lang="en-US" sz="1600" dirty="0">
                        <a:effectLst/>
                        <a:latin typeface="+mn-lt"/>
                        <a:ea typeface="Calibri" panose="020F0502020204030204" pitchFamily="34" charset="0"/>
                        <a:cs typeface="Times New Roman" panose="02020603050405020304" pitchFamily="18" charset="0"/>
                      </a:endParaRP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7.32</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Hematocrit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INR</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1.1</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12.7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Haloperidol </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22" name="Table 21"/>
          <p:cNvGraphicFramePr>
            <a:graphicFrameLocks noGrp="1"/>
          </p:cNvGraphicFramePr>
          <p:nvPr/>
        </p:nvGraphicFramePr>
        <p:xfrm>
          <a:off x="5803576" y="30480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41" name="TextBox 40"/>
          <p:cNvSpPr txBox="1"/>
          <p:nvPr/>
        </p:nvSpPr>
        <p:spPr>
          <a:xfrm>
            <a:off x="3429000" y="5715000"/>
            <a:ext cx="1676400" cy="369332"/>
          </a:xfrm>
          <a:prstGeom prst="rect">
            <a:avLst/>
          </a:prstGeom>
          <a:noFill/>
        </p:spPr>
        <p:txBody>
          <a:bodyPr wrap="square" rtlCol="0">
            <a:spAutoFit/>
          </a:bodyPr>
          <a:lstStyle/>
          <a:p>
            <a:pPr algn="ctr"/>
            <a:r>
              <a:rPr lang="en-US" dirty="0">
                <a:solidFill>
                  <a:schemeClr val="bg1"/>
                </a:solidFill>
              </a:rPr>
              <a:t>Mr. Benton</a:t>
            </a:r>
          </a:p>
        </p:txBody>
      </p:sp>
      <p:graphicFrame>
        <p:nvGraphicFramePr>
          <p:cNvPr id="23" name="Table 22"/>
          <p:cNvGraphicFramePr>
            <a:graphicFrameLocks noGrp="1"/>
          </p:cNvGraphicFramePr>
          <p:nvPr/>
        </p:nvGraphicFramePr>
        <p:xfrm>
          <a:off x="3259935" y="32004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400" baseline="0" dirty="0">
                          <a:effectLst/>
                          <a:latin typeface="+mn-lt"/>
                          <a:ea typeface="Calibri" panose="020F0502020204030204" pitchFamily="34" charset="0"/>
                          <a:cs typeface="Times New Roman" panose="02020603050405020304" pitchFamily="18" charset="0"/>
                        </a:rPr>
                        <a:t>Trauma</a:t>
                      </a:r>
                      <a:endParaRPr lang="en-US" sz="14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49</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female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Sodium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140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Calcium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Magnesium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RBC</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2.43</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WBC</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6</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Platelets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418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24" name="Table 23"/>
          <p:cNvGraphicFramePr>
            <a:graphicFrameLocks noGrp="1"/>
          </p:cNvGraphicFramePr>
          <p:nvPr/>
        </p:nvGraphicFramePr>
        <p:xfrm>
          <a:off x="5955976" y="32004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40" name="TextBox 39"/>
          <p:cNvSpPr txBox="1"/>
          <p:nvPr/>
        </p:nvSpPr>
        <p:spPr>
          <a:xfrm>
            <a:off x="3581400" y="5867400"/>
            <a:ext cx="1676400" cy="369332"/>
          </a:xfrm>
          <a:prstGeom prst="rect">
            <a:avLst/>
          </a:prstGeom>
          <a:noFill/>
        </p:spPr>
        <p:txBody>
          <a:bodyPr wrap="square" rtlCol="0">
            <a:spAutoFit/>
          </a:bodyPr>
          <a:lstStyle/>
          <a:p>
            <a:pPr algn="ctr"/>
            <a:r>
              <a:rPr lang="en-US" dirty="0">
                <a:solidFill>
                  <a:schemeClr val="bg1"/>
                </a:solidFill>
              </a:rPr>
              <a:t>Mrs. Kern</a:t>
            </a:r>
          </a:p>
        </p:txBody>
      </p:sp>
      <p:graphicFrame>
        <p:nvGraphicFramePr>
          <p:cNvPr id="25" name="Table 24"/>
          <p:cNvGraphicFramePr>
            <a:graphicFrameLocks noGrp="1"/>
          </p:cNvGraphicFramePr>
          <p:nvPr/>
        </p:nvGraphicFramePr>
        <p:xfrm>
          <a:off x="3412335" y="33528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CABG</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62</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Sodium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138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Potassium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Hemoglobin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16</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RBC</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5.34</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INR</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IV heparin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1000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26" name="Table 25"/>
          <p:cNvGraphicFramePr>
            <a:graphicFrameLocks noGrp="1"/>
          </p:cNvGraphicFramePr>
          <p:nvPr/>
        </p:nvGraphicFramePr>
        <p:xfrm>
          <a:off x="6108376" y="33528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9" name="TextBox 38"/>
          <p:cNvSpPr txBox="1"/>
          <p:nvPr/>
        </p:nvSpPr>
        <p:spPr>
          <a:xfrm>
            <a:off x="3733800" y="5955268"/>
            <a:ext cx="1676400" cy="369332"/>
          </a:xfrm>
          <a:prstGeom prst="rect">
            <a:avLst/>
          </a:prstGeom>
          <a:noFill/>
        </p:spPr>
        <p:txBody>
          <a:bodyPr wrap="square" rtlCol="0">
            <a:spAutoFit/>
          </a:bodyPr>
          <a:lstStyle/>
          <a:p>
            <a:pPr algn="ctr"/>
            <a:r>
              <a:rPr lang="en-US" dirty="0">
                <a:solidFill>
                  <a:schemeClr val="bg1"/>
                </a:solidFill>
              </a:rPr>
              <a:t>Mr. Carroll</a:t>
            </a:r>
          </a:p>
        </p:txBody>
      </p:sp>
      <p:graphicFrame>
        <p:nvGraphicFramePr>
          <p:cNvPr id="27" name="Table 26"/>
          <p:cNvGraphicFramePr>
            <a:graphicFrameLocks noGrp="1"/>
          </p:cNvGraphicFramePr>
          <p:nvPr/>
        </p:nvGraphicFramePr>
        <p:xfrm>
          <a:off x="3564735" y="35052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Valve surg.</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Phosphate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14 </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Sodium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135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Potassium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12</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14.2</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PO2</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Mg dose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28" name="Table 27"/>
          <p:cNvGraphicFramePr>
            <a:graphicFrameLocks noGrp="1"/>
          </p:cNvGraphicFramePr>
          <p:nvPr/>
        </p:nvGraphicFramePr>
        <p:xfrm>
          <a:off x="6260776" y="35052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8" name="TextBox 37"/>
          <p:cNvSpPr txBox="1"/>
          <p:nvPr/>
        </p:nvSpPr>
        <p:spPr>
          <a:xfrm>
            <a:off x="3886200" y="6183868"/>
            <a:ext cx="1676400" cy="369332"/>
          </a:xfrm>
          <a:prstGeom prst="rect">
            <a:avLst/>
          </a:prstGeom>
          <a:noFill/>
        </p:spPr>
        <p:txBody>
          <a:bodyPr wrap="square" rtlCol="0">
            <a:spAutoFit/>
          </a:bodyPr>
          <a:lstStyle/>
          <a:p>
            <a:pPr algn="ctr"/>
            <a:r>
              <a:rPr lang="en-US" dirty="0">
                <a:solidFill>
                  <a:schemeClr val="bg1"/>
                </a:solidFill>
              </a:rPr>
              <a:t>Mr. Lewis</a:t>
            </a:r>
          </a:p>
        </p:txBody>
      </p:sp>
      <p:graphicFrame>
        <p:nvGraphicFramePr>
          <p:cNvPr id="29" name="Table 28"/>
          <p:cNvGraphicFramePr>
            <a:graphicFrameLocks noGrp="1"/>
          </p:cNvGraphicFramePr>
          <p:nvPr/>
        </p:nvGraphicFramePr>
        <p:xfrm>
          <a:off x="3717135" y="36576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GI medical</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71</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female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Glucose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89</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PTT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43</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Potassium</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3.8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SGPT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17</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SGOT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IV Heparin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30" name="Table 29"/>
          <p:cNvGraphicFramePr>
            <a:graphicFrameLocks noGrp="1"/>
          </p:cNvGraphicFramePr>
          <p:nvPr/>
        </p:nvGraphicFramePr>
        <p:xfrm>
          <a:off x="6413176" y="36576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7" name="TextBox 36"/>
          <p:cNvSpPr txBox="1"/>
          <p:nvPr/>
        </p:nvSpPr>
        <p:spPr>
          <a:xfrm>
            <a:off x="4038600" y="6260068"/>
            <a:ext cx="1676400" cy="369332"/>
          </a:xfrm>
          <a:prstGeom prst="rect">
            <a:avLst/>
          </a:prstGeom>
          <a:noFill/>
        </p:spPr>
        <p:txBody>
          <a:bodyPr wrap="square" rtlCol="0">
            <a:spAutoFit/>
          </a:bodyPr>
          <a:lstStyle/>
          <a:p>
            <a:pPr algn="ctr"/>
            <a:r>
              <a:rPr lang="en-US" dirty="0">
                <a:solidFill>
                  <a:schemeClr val="bg1"/>
                </a:solidFill>
              </a:rPr>
              <a:t>Mrs. Ross</a:t>
            </a:r>
          </a:p>
        </p:txBody>
      </p:sp>
      <p:graphicFrame>
        <p:nvGraphicFramePr>
          <p:cNvPr id="31" name="Table 30"/>
          <p:cNvGraphicFramePr>
            <a:graphicFrameLocks noGrp="1"/>
          </p:cNvGraphicFramePr>
          <p:nvPr/>
        </p:nvGraphicFramePr>
        <p:xfrm>
          <a:off x="3869535" y="3810000"/>
          <a:ext cx="2200262" cy="2586166"/>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Hepatic</a:t>
                      </a:r>
                      <a:r>
                        <a:rPr lang="en-US" sz="1400" baseline="0" dirty="0">
                          <a:effectLst/>
                          <a:latin typeface="+mn-lt"/>
                          <a:ea typeface="Calibri" panose="020F0502020204030204" pitchFamily="34" charset="0"/>
                          <a:cs typeface="Times New Roman" panose="02020603050405020304" pitchFamily="18" charset="0"/>
                        </a:rPr>
                        <a:t> fail.</a:t>
                      </a:r>
                      <a:endParaRPr lang="en-US" sz="14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46</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BUN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48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RDW</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13.5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WBC</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5.9</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INR</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2.6</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50656">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PT</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28.4</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n-acetylcysteine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6.65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32" name="Table 31"/>
          <p:cNvGraphicFramePr>
            <a:graphicFrameLocks noGrp="1"/>
          </p:cNvGraphicFramePr>
          <p:nvPr/>
        </p:nvGraphicFramePr>
        <p:xfrm>
          <a:off x="6565576" y="38100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6" name="TextBox 35"/>
          <p:cNvSpPr txBox="1"/>
          <p:nvPr/>
        </p:nvSpPr>
        <p:spPr>
          <a:xfrm>
            <a:off x="4267200" y="6412468"/>
            <a:ext cx="1676400" cy="369332"/>
          </a:xfrm>
          <a:prstGeom prst="rect">
            <a:avLst/>
          </a:prstGeom>
          <a:noFill/>
        </p:spPr>
        <p:txBody>
          <a:bodyPr wrap="square" rtlCol="0">
            <a:spAutoFit/>
          </a:bodyPr>
          <a:lstStyle/>
          <a:p>
            <a:pPr algn="ctr"/>
            <a:r>
              <a:rPr lang="en-US" dirty="0">
                <a:solidFill>
                  <a:schemeClr val="bg1"/>
                </a:solidFill>
              </a:rPr>
              <a:t>Mr. Smith</a:t>
            </a:r>
          </a:p>
        </p:txBody>
      </p:sp>
      <p:graphicFrame>
        <p:nvGraphicFramePr>
          <p:cNvPr id="33" name="Table 32"/>
          <p:cNvGraphicFramePr>
            <a:graphicFrameLocks noGrp="1"/>
          </p:cNvGraphicFramePr>
          <p:nvPr/>
        </p:nvGraphicFramePr>
        <p:xfrm>
          <a:off x="4021935" y="3962400"/>
          <a:ext cx="2200262" cy="2584875"/>
        </p:xfrm>
        <a:graphic>
          <a:graphicData uri="http://schemas.openxmlformats.org/drawingml/2006/table">
            <a:tbl>
              <a:tblPr firstRow="1" firstCol="1" bandRow="1"/>
              <a:tblGrid>
                <a:gridCol w="1180155">
                  <a:extLst>
                    <a:ext uri="{9D8B030D-6E8A-4147-A177-3AD203B41FA5}">
                      <a16:colId xmlns:a16="http://schemas.microsoft.com/office/drawing/2014/main" val="20000"/>
                    </a:ext>
                  </a:extLst>
                </a:gridCol>
                <a:gridCol w="1020107">
                  <a:extLst>
                    <a:ext uri="{9D8B030D-6E8A-4147-A177-3AD203B41FA5}">
                      <a16:colId xmlns:a16="http://schemas.microsoft.com/office/drawing/2014/main" val="20001"/>
                    </a:ext>
                  </a:extLst>
                </a:gridCol>
              </a:tblGrid>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Diagnosis</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CABG</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92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Age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54</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502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Sex</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male</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BUN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14 </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GFR</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135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Creatinine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Hemoglobin</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7.0</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Glucose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285</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6488">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Insulin dose</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8</a:t>
                      </a: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6488">
                <a:tc gridSpan="2">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pPr marL="0" marR="0" algn="ctr">
                        <a:lnSpc>
                          <a:spcPct val="107000"/>
                        </a:lnSpc>
                        <a:spcBef>
                          <a:spcPts val="0"/>
                        </a:spcBef>
                        <a:spcAft>
                          <a:spcPts val="0"/>
                        </a:spcAft>
                      </a:pPr>
                      <a:endParaRPr lang="en-US" sz="1600" dirty="0">
                        <a:effectLst/>
                        <a:latin typeface="+mn-lt"/>
                        <a:ea typeface="Calibri" panose="020F0502020204030204" pitchFamily="34" charset="0"/>
                        <a:cs typeface="Times New Roman" panose="02020603050405020304" pitchFamily="18" charset="0"/>
                      </a:endParaRPr>
                    </a:p>
                  </a:txBody>
                  <a:tcPr marL="63821" marR="6382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34" name="Table 33"/>
          <p:cNvGraphicFramePr>
            <a:graphicFrameLocks noGrp="1"/>
          </p:cNvGraphicFramePr>
          <p:nvPr/>
        </p:nvGraphicFramePr>
        <p:xfrm>
          <a:off x="6717976" y="3962400"/>
          <a:ext cx="294330" cy="2661989"/>
        </p:xfrm>
        <a:graphic>
          <a:graphicData uri="http://schemas.openxmlformats.org/drawingml/2006/table">
            <a:tbl>
              <a:tblPr firstRow="1" firstCol="1" bandRow="1"/>
              <a:tblGrid>
                <a:gridCol w="294330">
                  <a:extLst>
                    <a:ext uri="{9D8B030D-6E8A-4147-A177-3AD203B41FA5}">
                      <a16:colId xmlns:a16="http://schemas.microsoft.com/office/drawing/2014/main" val="20000"/>
                    </a:ext>
                  </a:extLst>
                </a:gridCol>
              </a:tblGrid>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87">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0</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804">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1</a:t>
                      </a:r>
                    </a:p>
                  </a:txBody>
                  <a:tcPr marL="63821" marR="6382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804">
                <a:tc>
                  <a:txBody>
                    <a:bodyPr/>
                    <a:lstStyle/>
                    <a:p>
                      <a:pPr marL="0" marR="0" algn="ctr">
                        <a:lnSpc>
                          <a:spcPct val="107000"/>
                        </a:lnSpc>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a:t>
                      </a:r>
                    </a:p>
                  </a:txBody>
                  <a:tcPr marL="63821" marR="63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5" name="TextBox 34"/>
          <p:cNvSpPr txBox="1"/>
          <p:nvPr/>
        </p:nvSpPr>
        <p:spPr>
          <a:xfrm>
            <a:off x="4393397" y="6533182"/>
            <a:ext cx="1676400" cy="369332"/>
          </a:xfrm>
          <a:prstGeom prst="rect">
            <a:avLst/>
          </a:prstGeom>
          <a:noFill/>
        </p:spPr>
        <p:txBody>
          <a:bodyPr wrap="square" rtlCol="0">
            <a:spAutoFit/>
          </a:bodyPr>
          <a:lstStyle/>
          <a:p>
            <a:pPr algn="ctr"/>
            <a:r>
              <a:rPr lang="en-US" dirty="0">
                <a:solidFill>
                  <a:schemeClr val="bg1"/>
                </a:solidFill>
              </a:rPr>
              <a:t>Mr. Stark</a:t>
            </a:r>
          </a:p>
        </p:txBody>
      </p:sp>
      <p:sp>
        <p:nvSpPr>
          <p:cNvPr id="49" name="TextBox 48"/>
          <p:cNvSpPr txBox="1"/>
          <p:nvPr/>
        </p:nvSpPr>
        <p:spPr>
          <a:xfrm>
            <a:off x="5562600" y="5715000"/>
            <a:ext cx="774376" cy="369332"/>
          </a:xfrm>
          <a:prstGeom prst="rect">
            <a:avLst/>
          </a:prstGeom>
          <a:noFill/>
        </p:spPr>
        <p:txBody>
          <a:bodyPr wrap="square" rtlCol="0">
            <a:spAutoFit/>
          </a:bodyPr>
          <a:lstStyle/>
          <a:p>
            <a:pPr algn="ctr"/>
            <a:r>
              <a:rPr lang="en-US" dirty="0">
                <a:solidFill>
                  <a:schemeClr val="bg1"/>
                </a:solidFill>
              </a:rPr>
              <a:t>Dr. B</a:t>
            </a:r>
          </a:p>
        </p:txBody>
      </p:sp>
      <p:sp>
        <p:nvSpPr>
          <p:cNvPr id="47" name="TextBox 46"/>
          <p:cNvSpPr txBox="1"/>
          <p:nvPr/>
        </p:nvSpPr>
        <p:spPr>
          <a:xfrm>
            <a:off x="5867400" y="6019800"/>
            <a:ext cx="774376" cy="369332"/>
          </a:xfrm>
          <a:prstGeom prst="rect">
            <a:avLst/>
          </a:prstGeom>
          <a:noFill/>
        </p:spPr>
        <p:txBody>
          <a:bodyPr wrap="square" rtlCol="0">
            <a:spAutoFit/>
          </a:bodyPr>
          <a:lstStyle/>
          <a:p>
            <a:pPr algn="ctr"/>
            <a:r>
              <a:rPr lang="en-US" dirty="0">
                <a:solidFill>
                  <a:schemeClr val="bg1"/>
                </a:solidFill>
              </a:rPr>
              <a:t>Dr. B</a:t>
            </a:r>
          </a:p>
        </p:txBody>
      </p:sp>
      <p:sp>
        <p:nvSpPr>
          <p:cNvPr id="46" name="TextBox 45"/>
          <p:cNvSpPr txBox="1"/>
          <p:nvPr/>
        </p:nvSpPr>
        <p:spPr>
          <a:xfrm>
            <a:off x="6019800" y="6172200"/>
            <a:ext cx="774376" cy="369332"/>
          </a:xfrm>
          <a:prstGeom prst="rect">
            <a:avLst/>
          </a:prstGeom>
          <a:noFill/>
        </p:spPr>
        <p:txBody>
          <a:bodyPr wrap="square" rtlCol="0">
            <a:spAutoFit/>
          </a:bodyPr>
          <a:lstStyle/>
          <a:p>
            <a:pPr algn="ctr"/>
            <a:r>
              <a:rPr lang="en-US" dirty="0">
                <a:solidFill>
                  <a:schemeClr val="bg1"/>
                </a:solidFill>
              </a:rPr>
              <a:t>Dr. A</a:t>
            </a:r>
          </a:p>
        </p:txBody>
      </p:sp>
      <p:sp>
        <p:nvSpPr>
          <p:cNvPr id="45" name="TextBox 44"/>
          <p:cNvSpPr txBox="1"/>
          <p:nvPr/>
        </p:nvSpPr>
        <p:spPr>
          <a:xfrm>
            <a:off x="6172200" y="6324600"/>
            <a:ext cx="774376" cy="369332"/>
          </a:xfrm>
          <a:prstGeom prst="rect">
            <a:avLst/>
          </a:prstGeom>
          <a:noFill/>
        </p:spPr>
        <p:txBody>
          <a:bodyPr wrap="square" rtlCol="0">
            <a:spAutoFit/>
          </a:bodyPr>
          <a:lstStyle/>
          <a:p>
            <a:pPr algn="ctr"/>
            <a:r>
              <a:rPr lang="en-US" dirty="0">
                <a:solidFill>
                  <a:schemeClr val="bg1"/>
                </a:solidFill>
              </a:rPr>
              <a:t>Dr. C</a:t>
            </a:r>
          </a:p>
        </p:txBody>
      </p:sp>
      <p:sp>
        <p:nvSpPr>
          <p:cNvPr id="44" name="TextBox 43"/>
          <p:cNvSpPr txBox="1"/>
          <p:nvPr/>
        </p:nvSpPr>
        <p:spPr>
          <a:xfrm>
            <a:off x="6324600" y="6477000"/>
            <a:ext cx="774376" cy="369332"/>
          </a:xfrm>
          <a:prstGeom prst="rect">
            <a:avLst/>
          </a:prstGeom>
          <a:noFill/>
        </p:spPr>
        <p:txBody>
          <a:bodyPr wrap="square" rtlCol="0">
            <a:spAutoFit/>
          </a:bodyPr>
          <a:lstStyle/>
          <a:p>
            <a:pPr algn="ctr"/>
            <a:r>
              <a:rPr lang="en-US" dirty="0">
                <a:solidFill>
                  <a:schemeClr val="bg1"/>
                </a:solidFill>
              </a:rPr>
              <a:t>Dr. C</a:t>
            </a:r>
          </a:p>
        </p:txBody>
      </p:sp>
      <p:sp>
        <p:nvSpPr>
          <p:cNvPr id="42" name="TextBox 41"/>
          <p:cNvSpPr txBox="1"/>
          <p:nvPr/>
        </p:nvSpPr>
        <p:spPr>
          <a:xfrm>
            <a:off x="6477000" y="6564868"/>
            <a:ext cx="774376" cy="369332"/>
          </a:xfrm>
          <a:prstGeom prst="rect">
            <a:avLst/>
          </a:prstGeom>
          <a:noFill/>
        </p:spPr>
        <p:txBody>
          <a:bodyPr wrap="square" rtlCol="0">
            <a:spAutoFit/>
          </a:bodyPr>
          <a:lstStyle/>
          <a:p>
            <a:pPr algn="ctr"/>
            <a:r>
              <a:rPr lang="en-US" dirty="0">
                <a:solidFill>
                  <a:schemeClr val="bg1"/>
                </a:solidFill>
              </a:rPr>
              <a:t>Dr. A</a:t>
            </a:r>
          </a:p>
        </p:txBody>
      </p:sp>
      <p:sp>
        <p:nvSpPr>
          <p:cNvPr id="9" name="TextBox 8"/>
          <p:cNvSpPr txBox="1"/>
          <p:nvPr/>
        </p:nvSpPr>
        <p:spPr>
          <a:xfrm>
            <a:off x="2781306" y="2487824"/>
            <a:ext cx="2319331" cy="369332"/>
          </a:xfrm>
          <a:prstGeom prst="rect">
            <a:avLst/>
          </a:prstGeom>
          <a:noFill/>
        </p:spPr>
        <p:txBody>
          <a:bodyPr wrap="square" rtlCol="0">
            <a:spAutoFit/>
          </a:bodyPr>
          <a:lstStyle/>
          <a:p>
            <a:pPr algn="ctr"/>
            <a:r>
              <a:rPr lang="en-US" dirty="0"/>
              <a:t>patient data </a:t>
            </a:r>
          </a:p>
        </p:txBody>
      </p:sp>
      <p:sp>
        <p:nvSpPr>
          <p:cNvPr id="3" name="TextBox 2"/>
          <p:cNvSpPr txBox="1"/>
          <p:nvPr/>
        </p:nvSpPr>
        <p:spPr>
          <a:xfrm>
            <a:off x="228600" y="1080636"/>
            <a:ext cx="8686800" cy="830997"/>
          </a:xfrm>
          <a:prstGeom prst="rect">
            <a:avLst/>
          </a:prstGeom>
          <a:noFill/>
        </p:spPr>
        <p:txBody>
          <a:bodyPr wrap="square" rtlCol="0">
            <a:spAutoFit/>
          </a:bodyPr>
          <a:lstStyle/>
          <a:p>
            <a:pPr algn="ctr"/>
            <a:r>
              <a:rPr lang="en-US" sz="2400" dirty="0"/>
              <a:t>Data on many patients with corresponding data access patterns (targets) constitute the training data</a:t>
            </a:r>
          </a:p>
        </p:txBody>
      </p:sp>
      <p:sp>
        <p:nvSpPr>
          <p:cNvPr id="15" name="TextBox 14"/>
          <p:cNvSpPr txBox="1"/>
          <p:nvPr/>
        </p:nvSpPr>
        <p:spPr>
          <a:xfrm>
            <a:off x="4871976" y="2484390"/>
            <a:ext cx="3357624" cy="369332"/>
          </a:xfrm>
          <a:prstGeom prst="rect">
            <a:avLst/>
          </a:prstGeom>
          <a:noFill/>
        </p:spPr>
        <p:txBody>
          <a:bodyPr wrap="square" rtlCol="0">
            <a:spAutoFit/>
          </a:bodyPr>
          <a:lstStyle/>
          <a:p>
            <a:pPr algn="ctr"/>
            <a:r>
              <a:rPr lang="en-US" dirty="0"/>
              <a:t>data access patterns (targets)</a:t>
            </a:r>
          </a:p>
        </p:txBody>
      </p:sp>
      <p:sp>
        <p:nvSpPr>
          <p:cNvPr id="48" name="TextBox 47"/>
          <p:cNvSpPr txBox="1"/>
          <p:nvPr/>
        </p:nvSpPr>
        <p:spPr>
          <a:xfrm>
            <a:off x="5715000" y="5867400"/>
            <a:ext cx="774376" cy="369332"/>
          </a:xfrm>
          <a:prstGeom prst="rect">
            <a:avLst/>
          </a:prstGeom>
          <a:noFill/>
        </p:spPr>
        <p:txBody>
          <a:bodyPr wrap="square" rtlCol="0">
            <a:spAutoFit/>
          </a:bodyPr>
          <a:lstStyle/>
          <a:p>
            <a:pPr algn="ctr"/>
            <a:r>
              <a:rPr lang="en-US" dirty="0">
                <a:solidFill>
                  <a:schemeClr val="bg1"/>
                </a:solidFill>
              </a:rPr>
              <a:t>Dr. B</a:t>
            </a:r>
          </a:p>
        </p:txBody>
      </p:sp>
      <p:sp>
        <p:nvSpPr>
          <p:cNvPr id="53" name="Content Placeholder 4"/>
          <p:cNvSpPr>
            <a:spLocks noGrp="1"/>
          </p:cNvSpPr>
          <p:nvPr>
            <p:ph sz="half" idx="1"/>
          </p:nvPr>
        </p:nvSpPr>
        <p:spPr>
          <a:xfrm>
            <a:off x="762640" y="5439338"/>
            <a:ext cx="2114550" cy="1185051"/>
          </a:xfrm>
        </p:spPr>
        <p:txBody>
          <a:bodyPr>
            <a:noAutofit/>
          </a:bodyPr>
          <a:lstStyle/>
          <a:p>
            <a:pPr marL="0" indent="0">
              <a:lnSpc>
                <a:spcPct val="100000"/>
              </a:lnSpc>
              <a:spcBef>
                <a:spcPts val="0"/>
              </a:spcBef>
              <a:buNone/>
            </a:pPr>
            <a:r>
              <a:rPr lang="en-US" sz="2000" dirty="0"/>
              <a:t>Vital signs</a:t>
            </a:r>
          </a:p>
          <a:p>
            <a:pPr marL="0" indent="0">
              <a:lnSpc>
                <a:spcPct val="100000"/>
              </a:lnSpc>
              <a:spcBef>
                <a:spcPts val="0"/>
              </a:spcBef>
              <a:buNone/>
            </a:pPr>
            <a:r>
              <a:rPr lang="en-US" sz="2000" dirty="0"/>
              <a:t>Procedures</a:t>
            </a:r>
          </a:p>
          <a:p>
            <a:pPr marL="0" indent="0">
              <a:lnSpc>
                <a:spcPct val="100000"/>
              </a:lnSpc>
              <a:spcBef>
                <a:spcPts val="0"/>
              </a:spcBef>
              <a:buNone/>
            </a:pPr>
            <a:r>
              <a:rPr lang="en-US" sz="2000" dirty="0"/>
              <a:t>etc.</a:t>
            </a:r>
          </a:p>
        </p:txBody>
      </p:sp>
      <p:sp>
        <p:nvSpPr>
          <p:cNvPr id="54" name="TextBox 53"/>
          <p:cNvSpPr txBox="1"/>
          <p:nvPr/>
        </p:nvSpPr>
        <p:spPr>
          <a:xfrm>
            <a:off x="762640" y="2857156"/>
            <a:ext cx="1763709" cy="400110"/>
          </a:xfrm>
          <a:prstGeom prst="rect">
            <a:avLst/>
          </a:prstGeom>
          <a:noFill/>
        </p:spPr>
        <p:txBody>
          <a:bodyPr wrap="square" rtlCol="0">
            <a:spAutoFit/>
          </a:bodyPr>
          <a:lstStyle/>
          <a:p>
            <a:r>
              <a:rPr lang="en-US" sz="2000" dirty="0">
                <a:solidFill>
                  <a:srgbClr val="FFD890"/>
                </a:solidFill>
              </a:rPr>
              <a:t>Diagnoses</a:t>
            </a:r>
          </a:p>
        </p:txBody>
      </p:sp>
      <p:sp>
        <p:nvSpPr>
          <p:cNvPr id="55" name="TextBox 54"/>
          <p:cNvSpPr txBox="1"/>
          <p:nvPr/>
        </p:nvSpPr>
        <p:spPr>
          <a:xfrm>
            <a:off x="762640" y="3276600"/>
            <a:ext cx="1763709" cy="400110"/>
          </a:xfrm>
          <a:prstGeom prst="rect">
            <a:avLst/>
          </a:prstGeom>
          <a:noFill/>
        </p:spPr>
        <p:txBody>
          <a:bodyPr wrap="square" rtlCol="0">
            <a:spAutoFit/>
          </a:bodyPr>
          <a:lstStyle/>
          <a:p>
            <a:r>
              <a:rPr lang="en-US" sz="2000" dirty="0"/>
              <a:t>Demographics</a:t>
            </a:r>
          </a:p>
        </p:txBody>
      </p:sp>
      <p:sp>
        <p:nvSpPr>
          <p:cNvPr id="56" name="TextBox 55"/>
          <p:cNvSpPr txBox="1"/>
          <p:nvPr/>
        </p:nvSpPr>
        <p:spPr>
          <a:xfrm>
            <a:off x="762640" y="4199692"/>
            <a:ext cx="1763709" cy="400110"/>
          </a:xfrm>
          <a:prstGeom prst="rect">
            <a:avLst/>
          </a:prstGeom>
          <a:noFill/>
        </p:spPr>
        <p:txBody>
          <a:bodyPr wrap="square" rtlCol="0">
            <a:spAutoFit/>
          </a:bodyPr>
          <a:lstStyle/>
          <a:p>
            <a:r>
              <a:rPr lang="en-US" sz="2000" dirty="0"/>
              <a:t>Lab test results</a:t>
            </a:r>
          </a:p>
        </p:txBody>
      </p:sp>
      <p:sp>
        <p:nvSpPr>
          <p:cNvPr id="57" name="TextBox 56"/>
          <p:cNvSpPr txBox="1"/>
          <p:nvPr/>
        </p:nvSpPr>
        <p:spPr>
          <a:xfrm>
            <a:off x="762640" y="4924455"/>
            <a:ext cx="1905000" cy="400110"/>
          </a:xfrm>
          <a:prstGeom prst="rect">
            <a:avLst/>
          </a:prstGeom>
          <a:noFill/>
        </p:spPr>
        <p:txBody>
          <a:bodyPr wrap="square" rtlCol="0">
            <a:spAutoFit/>
          </a:bodyPr>
          <a:lstStyle/>
          <a:p>
            <a:r>
              <a:rPr lang="en-US" sz="2000" dirty="0"/>
              <a:t>Medications</a:t>
            </a:r>
          </a:p>
        </p:txBody>
      </p:sp>
      <p:sp>
        <p:nvSpPr>
          <p:cNvPr id="4" name="Oval Callout 3"/>
          <p:cNvSpPr/>
          <p:nvPr/>
        </p:nvSpPr>
        <p:spPr>
          <a:xfrm>
            <a:off x="6936106" y="3103711"/>
            <a:ext cx="2155961" cy="1145998"/>
          </a:xfrm>
          <a:prstGeom prst="wedgeEllipseCallout">
            <a:avLst>
              <a:gd name="adj1" fmla="val -62069"/>
              <a:gd name="adj2" fmla="val -72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Collected from physician labelers</a:t>
            </a:r>
          </a:p>
        </p:txBody>
      </p:sp>
      <p:sp>
        <p:nvSpPr>
          <p:cNvPr id="43" name="Oval Callout 42"/>
          <p:cNvSpPr/>
          <p:nvPr/>
        </p:nvSpPr>
        <p:spPr>
          <a:xfrm>
            <a:off x="507682" y="2173307"/>
            <a:ext cx="2273624" cy="1199347"/>
          </a:xfrm>
          <a:prstGeom prst="wedgeEllipseCallout">
            <a:avLst>
              <a:gd name="adj1" fmla="val 74874"/>
              <a:gd name="adj2" fmla="val -6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Obtained from EMR</a:t>
            </a:r>
          </a:p>
        </p:txBody>
      </p:sp>
      <p:sp>
        <p:nvSpPr>
          <p:cNvPr id="7" name="TextBox 6">
            <a:extLst>
              <a:ext uri="{FF2B5EF4-FFF2-40B4-BE49-F238E27FC236}">
                <a16:creationId xmlns:a16="http://schemas.microsoft.com/office/drawing/2014/main" id="{7C011A5A-9BD4-D92A-27CD-D833A0D724F7}"/>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Training Data</a:t>
            </a:r>
          </a:p>
        </p:txBody>
      </p:sp>
    </p:spTree>
    <p:extLst>
      <p:ext uri="{BB962C8B-B14F-4D97-AF65-F5344CB8AC3E}">
        <p14:creationId xmlns:p14="http://schemas.microsoft.com/office/powerpoint/2010/main" val="358303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01" y="1219200"/>
            <a:ext cx="864999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3E5D0C03-0711-9A2F-88D0-67A2C6C2CC98}"/>
              </a:ext>
            </a:extLst>
          </p:cNvPr>
          <p:cNvSpPr txBox="1"/>
          <p:nvPr/>
        </p:nvSpPr>
        <p:spPr>
          <a:xfrm>
            <a:off x="253700" y="500390"/>
            <a:ext cx="8229600" cy="523220"/>
          </a:xfrm>
          <a:prstGeom prst="rect">
            <a:avLst/>
          </a:prstGeom>
          <a:noFill/>
        </p:spPr>
        <p:txBody>
          <a:bodyPr wrap="square" rtlCol="0">
            <a:spAutoFit/>
          </a:bodyPr>
          <a:lstStyle/>
          <a:p>
            <a:pPr algn="ctr"/>
            <a:r>
              <a:rPr lang="en-US" sz="2800" dirty="0">
                <a:solidFill>
                  <a:srgbClr val="7030A0"/>
                </a:solidFill>
              </a:rPr>
              <a:t>AUROCs of Models</a:t>
            </a:r>
          </a:p>
        </p:txBody>
      </p:sp>
    </p:spTree>
    <p:extLst>
      <p:ext uri="{BB962C8B-B14F-4D97-AF65-F5344CB8AC3E}">
        <p14:creationId xmlns:p14="http://schemas.microsoft.com/office/powerpoint/2010/main" val="211711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7C052-5EF1-3AF4-8396-9466B60C43C6}"/>
              </a:ext>
            </a:extLst>
          </p:cNvPr>
          <p:cNvSpPr>
            <a:spLocks noGrp="1"/>
          </p:cNvSpPr>
          <p:nvPr>
            <p:ph idx="1"/>
          </p:nvPr>
        </p:nvSpPr>
        <p:spPr/>
        <p:txBody>
          <a:bodyPr>
            <a:normAutofit/>
          </a:bodyPr>
          <a:lstStyle/>
          <a:p>
            <a:r>
              <a:rPr lang="en-US" sz="2600" dirty="0"/>
              <a:t>Need for AI-CDS </a:t>
            </a:r>
          </a:p>
          <a:p>
            <a:r>
              <a:rPr lang="en-US" sz="2600" dirty="0"/>
              <a:t>Evaluation of AI-CDS </a:t>
            </a:r>
          </a:p>
          <a:p>
            <a:r>
              <a:rPr lang="en-US" sz="2600" dirty="0"/>
              <a:t>Example AI-CDS projects </a:t>
            </a:r>
          </a:p>
          <a:p>
            <a:r>
              <a:rPr lang="en-US" sz="2600" dirty="0"/>
              <a:t>Algorithmic bias due to race</a:t>
            </a:r>
          </a:p>
        </p:txBody>
      </p:sp>
      <p:sp>
        <p:nvSpPr>
          <p:cNvPr id="8" name="TextBox 7">
            <a:extLst>
              <a:ext uri="{FF2B5EF4-FFF2-40B4-BE49-F238E27FC236}">
                <a16:creationId xmlns:a16="http://schemas.microsoft.com/office/drawing/2014/main" id="{207F7056-ACF7-39A8-6C7A-8C74CDF7AEDC}"/>
              </a:ext>
            </a:extLst>
          </p:cNvPr>
          <p:cNvSpPr txBox="1"/>
          <p:nvPr/>
        </p:nvSpPr>
        <p:spPr>
          <a:xfrm>
            <a:off x="450273" y="457200"/>
            <a:ext cx="8229600" cy="523220"/>
          </a:xfrm>
          <a:prstGeom prst="rect">
            <a:avLst/>
          </a:prstGeom>
          <a:noFill/>
        </p:spPr>
        <p:txBody>
          <a:bodyPr wrap="square" rtlCol="0">
            <a:spAutoFit/>
          </a:bodyPr>
          <a:lstStyle/>
          <a:p>
            <a:pPr algn="ctr"/>
            <a:r>
              <a:rPr lang="en-US" sz="2800" dirty="0">
                <a:solidFill>
                  <a:srgbClr val="7030A0"/>
                </a:solidFill>
              </a:rPr>
              <a:t>Outline</a:t>
            </a:r>
          </a:p>
        </p:txBody>
      </p:sp>
    </p:spTree>
    <p:extLst>
      <p:ext uri="{BB962C8B-B14F-4D97-AF65-F5344CB8AC3E}">
        <p14:creationId xmlns:p14="http://schemas.microsoft.com/office/powerpoint/2010/main" val="2139460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6F1658C4-DCE6-4DE8-A093-61428A8023D3}"/>
              </a:ext>
            </a:extLst>
          </p:cNvPr>
          <p:cNvSpPr txBox="1"/>
          <p:nvPr/>
        </p:nvSpPr>
        <p:spPr>
          <a:xfrm>
            <a:off x="533400" y="3962400"/>
            <a:ext cx="7772400" cy="256993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12 ICU fellows perform a case review task for 18 patient cases</a:t>
            </a:r>
          </a:p>
          <a:p>
            <a:pPr marL="285750" indent="-285750">
              <a:buFont typeface="Arial" panose="020B0604020202020204" pitchFamily="34" charset="0"/>
              <a:buChar char="•"/>
            </a:pPr>
            <a:r>
              <a:rPr lang="en-US" sz="2000" dirty="0"/>
              <a:t>Each fellow uses three interface versions</a:t>
            </a:r>
          </a:p>
          <a:p>
            <a:pPr marL="742950" lvl="1" indent="-285750">
              <a:buFont typeface="Arial" panose="020B0604020202020204" pitchFamily="34" charset="0"/>
              <a:buChar char="•"/>
            </a:pPr>
            <a:r>
              <a:rPr lang="en-US" sz="1600" dirty="0"/>
              <a:t>Version 1: Display all information, with none highlighted (6 cases)</a:t>
            </a:r>
          </a:p>
          <a:p>
            <a:pPr marL="742950" lvl="1" indent="-285750">
              <a:buFont typeface="Arial" panose="020B0604020202020204" pitchFamily="34" charset="0"/>
              <a:buChar char="•"/>
            </a:pPr>
            <a:r>
              <a:rPr lang="en-US" sz="1600" dirty="0"/>
              <a:t>Version 2: Display highlighted information and show all other information (6 cases)</a:t>
            </a:r>
          </a:p>
          <a:p>
            <a:pPr marL="742950" lvl="1" indent="-285750">
              <a:buFont typeface="Arial" panose="020B0604020202020204" pitchFamily="34" charset="0"/>
              <a:buChar char="•"/>
            </a:pPr>
            <a:r>
              <a:rPr lang="en-US" sz="1600" dirty="0"/>
              <a:t>Version 3: Only display highlighted information (6 cases)</a:t>
            </a:r>
          </a:p>
          <a:p>
            <a:pPr marL="285750" indent="-285750">
              <a:buFont typeface="Arial" panose="020B0604020202020204" pitchFamily="34" charset="0"/>
              <a:buChar char="•"/>
            </a:pPr>
            <a:r>
              <a:rPr lang="en-US" sz="2000" dirty="0"/>
              <a:t>Key evaluation measures</a:t>
            </a:r>
          </a:p>
          <a:p>
            <a:pPr marL="742950" lvl="1" indent="-285750">
              <a:buFont typeface="Arial" panose="020B0604020202020204" pitchFamily="34" charset="0"/>
              <a:buChar char="•"/>
            </a:pPr>
            <a:r>
              <a:rPr lang="en-US" sz="1600" dirty="0"/>
              <a:t>Time to task completion</a:t>
            </a:r>
          </a:p>
          <a:p>
            <a:pPr marL="742950" lvl="1" indent="-285750">
              <a:buFont typeface="Arial" panose="020B0604020202020204" pitchFamily="34" charset="0"/>
              <a:buChar char="•"/>
            </a:pPr>
            <a:r>
              <a:rPr lang="en-US" sz="1600" dirty="0"/>
              <a:t>Precision and recall of highlighted information, relative to clinician selection of information as the gold standard</a:t>
            </a:r>
          </a:p>
        </p:txBody>
      </p:sp>
      <p:grpSp>
        <p:nvGrpSpPr>
          <p:cNvPr id="6" name="Group 5"/>
          <p:cNvGrpSpPr/>
          <p:nvPr/>
        </p:nvGrpSpPr>
        <p:grpSpPr>
          <a:xfrm>
            <a:off x="924626" y="1237563"/>
            <a:ext cx="6989948" cy="2724000"/>
            <a:chOff x="1011052" y="1905000"/>
            <a:chExt cx="6989948" cy="2724000"/>
          </a:xfrm>
        </p:grpSpPr>
        <p:sp>
          <p:nvSpPr>
            <p:cNvPr id="4" name="Rectangle 3"/>
            <p:cNvSpPr/>
            <p:nvPr/>
          </p:nvSpPr>
          <p:spPr>
            <a:xfrm>
              <a:off x="1011052" y="1905000"/>
              <a:ext cx="6989948" cy="27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0D6D5D-324D-4CCE-A103-71CAF519FE3C}"/>
                </a:ext>
              </a:extLst>
            </p:cNvPr>
            <p:cNvPicPr>
              <a:picLocks noChangeAspect="1"/>
            </p:cNvPicPr>
            <p:nvPr/>
          </p:nvPicPr>
          <p:blipFill>
            <a:blip r:embed="rId3"/>
            <a:stretch>
              <a:fillRect/>
            </a:stretch>
          </p:blipFill>
          <p:spPr>
            <a:xfrm>
              <a:off x="1011052" y="1949769"/>
              <a:ext cx="6839912" cy="2607115"/>
            </a:xfrm>
            <a:prstGeom prst="rect">
              <a:avLst/>
            </a:prstGeom>
          </p:spPr>
        </p:pic>
        <p:sp>
          <p:nvSpPr>
            <p:cNvPr id="3" name="Rectangle 2"/>
            <p:cNvSpPr/>
            <p:nvPr/>
          </p:nvSpPr>
          <p:spPr>
            <a:xfrm>
              <a:off x="2577737" y="2362200"/>
              <a:ext cx="457200" cy="2194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5A24CD3-E281-36BA-E12B-D579B1FB2BE7}"/>
              </a:ext>
            </a:extLst>
          </p:cNvPr>
          <p:cNvSpPr txBox="1"/>
          <p:nvPr/>
        </p:nvSpPr>
        <p:spPr>
          <a:xfrm>
            <a:off x="253700" y="500390"/>
            <a:ext cx="8229600" cy="523220"/>
          </a:xfrm>
          <a:prstGeom prst="rect">
            <a:avLst/>
          </a:prstGeom>
          <a:noFill/>
        </p:spPr>
        <p:txBody>
          <a:bodyPr wrap="square" rtlCol="0">
            <a:spAutoFit/>
          </a:bodyPr>
          <a:lstStyle/>
          <a:p>
            <a:pPr algn="ctr"/>
            <a:r>
              <a:rPr lang="en-US" sz="2800" dirty="0">
                <a:solidFill>
                  <a:srgbClr val="7030A0"/>
                </a:solidFill>
              </a:rPr>
              <a:t>Evaluation Protocol</a:t>
            </a:r>
          </a:p>
        </p:txBody>
      </p:sp>
    </p:spTree>
    <p:extLst>
      <p:ext uri="{BB962C8B-B14F-4D97-AF65-F5344CB8AC3E}">
        <p14:creationId xmlns:p14="http://schemas.microsoft.com/office/powerpoint/2010/main" val="1440816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52609140"/>
              </p:ext>
            </p:extLst>
          </p:nvPr>
        </p:nvGraphicFramePr>
        <p:xfrm>
          <a:off x="609600" y="2286000"/>
          <a:ext cx="7696200" cy="2133743"/>
        </p:xfrm>
        <a:graphic>
          <a:graphicData uri="http://schemas.openxmlformats.org/drawingml/2006/table">
            <a:tbl>
              <a:tblPr firstRow="1" firstCol="1" bandRow="1">
                <a:tableStyleId>{5C22544A-7EE6-4342-B048-85BDC9FD1C3A}</a:tableStyleId>
              </a:tblPr>
              <a:tblGrid>
                <a:gridCol w="2931886">
                  <a:extLst>
                    <a:ext uri="{9D8B030D-6E8A-4147-A177-3AD203B41FA5}">
                      <a16:colId xmlns:a16="http://schemas.microsoft.com/office/drawing/2014/main" val="20000"/>
                    </a:ext>
                  </a:extLst>
                </a:gridCol>
                <a:gridCol w="3011714">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931790">
                <a:tc>
                  <a:txBody>
                    <a:bodyPr/>
                    <a:lstStyle/>
                    <a:p>
                      <a:pPr marL="0" marR="0">
                        <a:lnSpc>
                          <a:spcPct val="115000"/>
                        </a:lnSpc>
                        <a:spcBef>
                          <a:spcPts val="0"/>
                        </a:spcBef>
                        <a:spcAft>
                          <a:spcPts val="0"/>
                        </a:spcAft>
                      </a:pPr>
                      <a:r>
                        <a:rPr lang="en-US" sz="2400" dirty="0">
                          <a:effectLst/>
                        </a:rPr>
                        <a:t>Arm</a:t>
                      </a:r>
                      <a:endParaRPr lang="en-US" sz="24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Mean time to task completion (sec)</a:t>
                      </a:r>
                      <a:endParaRPr lang="en-US" sz="24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latin typeface="+mn-lt"/>
                          <a:ea typeface="+mn-ea"/>
                          <a:cs typeface="+mn-cs"/>
                        </a:rPr>
                        <a:t>Standard</a:t>
                      </a:r>
                      <a:r>
                        <a:rPr lang="en-US" sz="2400" baseline="0" dirty="0">
                          <a:effectLst/>
                          <a:latin typeface="+mn-lt"/>
                          <a:ea typeface="+mn-ea"/>
                          <a:cs typeface="+mn-cs"/>
                        </a:rPr>
                        <a:t> deviation</a:t>
                      </a:r>
                      <a:endParaRPr lang="en-US" sz="2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95780">
                <a:tc>
                  <a:txBody>
                    <a:bodyPr/>
                    <a:lstStyle/>
                    <a:p>
                      <a:pPr marL="0" marR="0">
                        <a:lnSpc>
                          <a:spcPct val="115000"/>
                        </a:lnSpc>
                        <a:spcBef>
                          <a:spcPts val="0"/>
                        </a:spcBef>
                        <a:spcAft>
                          <a:spcPts val="0"/>
                        </a:spcAft>
                      </a:pPr>
                      <a:r>
                        <a:rPr lang="en-US" sz="2400" dirty="0">
                          <a:effectLst/>
                        </a:rPr>
                        <a:t>1 No highlights</a:t>
                      </a:r>
                      <a:endParaRPr lang="en-US" sz="24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140.4</a:t>
                      </a:r>
                      <a:endParaRPr lang="en-US" sz="24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76.9</a:t>
                      </a:r>
                      <a:endParaRPr lang="en-US" sz="2400" dirty="0">
                        <a:effectLst/>
                        <a:latin typeface="Calibri"/>
                        <a:ea typeface="Times New Roman"/>
                        <a:cs typeface="Times New Roman"/>
                      </a:endParaRPr>
                    </a:p>
                  </a:txBody>
                  <a:tcPr marL="68580" marR="68580" marT="0" marB="0" anchor="b"/>
                </a:tc>
                <a:extLst>
                  <a:ext uri="{0D108BD9-81ED-4DB2-BD59-A6C34878D82A}">
                    <a16:rowId xmlns:a16="http://schemas.microsoft.com/office/drawing/2014/main" val="10001"/>
                  </a:ext>
                </a:extLst>
              </a:tr>
              <a:tr h="402380">
                <a:tc>
                  <a:txBody>
                    <a:bodyPr/>
                    <a:lstStyle/>
                    <a:p>
                      <a:pPr marL="0" marR="0">
                        <a:lnSpc>
                          <a:spcPct val="115000"/>
                        </a:lnSpc>
                        <a:spcBef>
                          <a:spcPts val="0"/>
                        </a:spcBef>
                        <a:spcAft>
                          <a:spcPts val="0"/>
                        </a:spcAft>
                      </a:pPr>
                      <a:r>
                        <a:rPr lang="en-US" sz="2400" dirty="0">
                          <a:effectLst/>
                        </a:rPr>
                        <a:t>2 With highlights</a:t>
                      </a:r>
                      <a:endParaRPr lang="en-US" sz="24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146.4</a:t>
                      </a:r>
                      <a:endParaRPr lang="en-US" sz="24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75.3</a:t>
                      </a:r>
                      <a:endParaRPr lang="en-US" sz="2400" dirty="0">
                        <a:effectLst/>
                        <a:latin typeface="Calibri"/>
                        <a:ea typeface="Times New Roman"/>
                        <a:cs typeface="Times New Roman"/>
                      </a:endParaRPr>
                    </a:p>
                  </a:txBody>
                  <a:tcPr marL="68580" marR="68580" marT="0" marB="0" anchor="b"/>
                </a:tc>
                <a:extLst>
                  <a:ext uri="{0D108BD9-81ED-4DB2-BD59-A6C34878D82A}">
                    <a16:rowId xmlns:a16="http://schemas.microsoft.com/office/drawing/2014/main" val="10002"/>
                  </a:ext>
                </a:extLst>
              </a:tr>
              <a:tr h="403650">
                <a:tc>
                  <a:txBody>
                    <a:bodyPr/>
                    <a:lstStyle/>
                    <a:p>
                      <a:pPr marL="0" marR="0">
                        <a:lnSpc>
                          <a:spcPct val="115000"/>
                        </a:lnSpc>
                        <a:spcBef>
                          <a:spcPts val="0"/>
                        </a:spcBef>
                        <a:spcAft>
                          <a:spcPts val="0"/>
                        </a:spcAft>
                      </a:pPr>
                      <a:r>
                        <a:rPr lang="en-US" sz="2400" dirty="0">
                          <a:effectLst/>
                        </a:rPr>
                        <a:t>3 Only highlights</a:t>
                      </a:r>
                      <a:endParaRPr lang="en-US" sz="24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114.9</a:t>
                      </a:r>
                      <a:endParaRPr lang="en-US" sz="24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65.3</a:t>
                      </a:r>
                      <a:endParaRPr lang="en-US" sz="2400" dirty="0">
                        <a:effectLst/>
                        <a:latin typeface="Calibri"/>
                        <a:ea typeface="Times New Roman"/>
                        <a:cs typeface="Times New Roman"/>
                      </a:endParaRPr>
                    </a:p>
                  </a:txBody>
                  <a:tcPr marL="68580" marR="68580" marT="0" marB="0" anchor="b"/>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A2D2B02-3FC6-EC72-2320-135C6450B88C}"/>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Time to Task Completion</a:t>
            </a:r>
          </a:p>
        </p:txBody>
      </p:sp>
      <p:sp>
        <p:nvSpPr>
          <p:cNvPr id="2" name="TextBox 1">
            <a:extLst>
              <a:ext uri="{FF2B5EF4-FFF2-40B4-BE49-F238E27FC236}">
                <a16:creationId xmlns:a16="http://schemas.microsoft.com/office/drawing/2014/main" id="{D67333E4-235C-7F9F-19E4-E103DED75259}"/>
              </a:ext>
            </a:extLst>
          </p:cNvPr>
          <p:cNvSpPr txBox="1"/>
          <p:nvPr/>
        </p:nvSpPr>
        <p:spPr>
          <a:xfrm>
            <a:off x="301083" y="5829080"/>
            <a:ext cx="8509000" cy="830997"/>
          </a:xfrm>
          <a:prstGeom prst="rect">
            <a:avLst/>
          </a:prstGeom>
          <a:noFill/>
        </p:spPr>
        <p:txBody>
          <a:bodyPr wrap="square" rtlCol="0">
            <a:spAutoFit/>
          </a:bodyPr>
          <a:lstStyle/>
          <a:p>
            <a:r>
              <a:rPr lang="en-US" sz="1600" dirty="0">
                <a:solidFill>
                  <a:schemeClr val="tx1">
                    <a:lumMod val="65000"/>
                    <a:lumOff val="35000"/>
                  </a:schemeClr>
                </a:solidFill>
              </a:rPr>
              <a:t>King AJ, Cooper GF, Clermont G, Hochheiser H, Hauskrecht M, </a:t>
            </a:r>
            <a:r>
              <a:rPr lang="en-US" sz="1600" dirty="0" err="1">
                <a:solidFill>
                  <a:schemeClr val="tx1">
                    <a:lumMod val="65000"/>
                    <a:lumOff val="35000"/>
                  </a:schemeClr>
                </a:solidFill>
              </a:rPr>
              <a:t>Sittig</a:t>
            </a:r>
            <a:r>
              <a:rPr lang="en-US" sz="1600" dirty="0">
                <a:solidFill>
                  <a:schemeClr val="tx1">
                    <a:lumMod val="65000"/>
                    <a:lumOff val="35000"/>
                  </a:schemeClr>
                </a:solidFill>
              </a:rPr>
              <a:t> DF, Visweswaran S. Using machine learning to selectively highlight patient information. Journal of Biomedical Informatics. 2019 Oct; 29:103327. </a:t>
            </a:r>
          </a:p>
        </p:txBody>
      </p:sp>
    </p:spTree>
    <p:extLst>
      <p:ext uri="{BB962C8B-B14F-4D97-AF65-F5344CB8AC3E}">
        <p14:creationId xmlns:p14="http://schemas.microsoft.com/office/powerpoint/2010/main" val="437341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1524000"/>
            <a:ext cx="5724525"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3775AA9-C971-9B99-6653-9827C563609F}"/>
              </a:ext>
            </a:extLst>
          </p:cNvPr>
          <p:cNvSpPr txBox="1"/>
          <p:nvPr/>
        </p:nvSpPr>
        <p:spPr>
          <a:xfrm>
            <a:off x="457200" y="609600"/>
            <a:ext cx="8229600" cy="523220"/>
          </a:xfrm>
          <a:prstGeom prst="rect">
            <a:avLst/>
          </a:prstGeom>
          <a:noFill/>
        </p:spPr>
        <p:txBody>
          <a:bodyPr wrap="square" rtlCol="0">
            <a:spAutoFit/>
          </a:bodyPr>
          <a:lstStyle/>
          <a:p>
            <a:pPr algn="ctr"/>
            <a:r>
              <a:rPr lang="en-US" sz="2800" dirty="0">
                <a:solidFill>
                  <a:srgbClr val="7030A0"/>
                </a:solidFill>
              </a:rPr>
              <a:t>Model Performance</a:t>
            </a:r>
          </a:p>
        </p:txBody>
      </p:sp>
    </p:spTree>
    <p:extLst>
      <p:ext uri="{BB962C8B-B14F-4D97-AF65-F5344CB8AC3E}">
        <p14:creationId xmlns:p14="http://schemas.microsoft.com/office/powerpoint/2010/main" val="1385266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337" y="1524000"/>
            <a:ext cx="7886700" cy="4351338"/>
          </a:xfrm>
        </p:spPr>
        <p:txBody>
          <a:bodyPr>
            <a:normAutofit/>
          </a:bodyPr>
          <a:lstStyle/>
          <a:p>
            <a:r>
              <a:rPr lang="en-US" sz="2700" dirty="0"/>
              <a:t>The prototype Learning EMR (LEMR) system learns how to predict data that a physician is likely to view</a:t>
            </a:r>
          </a:p>
          <a:p>
            <a:r>
              <a:rPr lang="en-US" sz="2700" dirty="0"/>
              <a:t>Results show that the models have promising performance</a:t>
            </a:r>
          </a:p>
          <a:p>
            <a:r>
              <a:rPr lang="en-US" sz="2700" dirty="0"/>
              <a:t>Results show that when less data is shown, the time to task completion decreases</a:t>
            </a:r>
          </a:p>
          <a:p>
            <a:r>
              <a:rPr lang="en-US" sz="2700" dirty="0"/>
              <a:t>Limitation: More data is needed to train more models and to have better performance</a:t>
            </a:r>
          </a:p>
          <a:p>
            <a:endParaRPr lang="en-US" dirty="0"/>
          </a:p>
          <a:p>
            <a:endParaRPr lang="en-US" dirty="0"/>
          </a:p>
          <a:p>
            <a:endParaRPr lang="en-US" dirty="0">
              <a:solidFill>
                <a:schemeClr val="bg1"/>
              </a:solidFill>
            </a:endParaRPr>
          </a:p>
        </p:txBody>
      </p:sp>
      <p:sp>
        <p:nvSpPr>
          <p:cNvPr id="6" name="TextBox 5">
            <a:extLst>
              <a:ext uri="{FF2B5EF4-FFF2-40B4-BE49-F238E27FC236}">
                <a16:creationId xmlns:a16="http://schemas.microsoft.com/office/drawing/2014/main" id="{22BB296F-6ABE-C85D-6420-86088AB3E25D}"/>
              </a:ext>
            </a:extLst>
          </p:cNvPr>
          <p:cNvSpPr txBox="1"/>
          <p:nvPr/>
        </p:nvSpPr>
        <p:spPr>
          <a:xfrm>
            <a:off x="453887" y="721052"/>
            <a:ext cx="8229600" cy="523220"/>
          </a:xfrm>
          <a:prstGeom prst="rect">
            <a:avLst/>
          </a:prstGeom>
          <a:noFill/>
        </p:spPr>
        <p:txBody>
          <a:bodyPr wrap="square" rtlCol="0">
            <a:spAutoFit/>
          </a:bodyPr>
          <a:lstStyle/>
          <a:p>
            <a:pPr algn="ctr"/>
            <a:r>
              <a:rPr lang="en-US" sz="2800" dirty="0">
                <a:solidFill>
                  <a:srgbClr val="7030A0"/>
                </a:solidFill>
              </a:rPr>
              <a:t>Conclusions</a:t>
            </a:r>
          </a:p>
        </p:txBody>
      </p:sp>
    </p:spTree>
    <p:extLst>
      <p:ext uri="{BB962C8B-B14F-4D97-AF65-F5344CB8AC3E}">
        <p14:creationId xmlns:p14="http://schemas.microsoft.com/office/powerpoint/2010/main" val="3914644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7417B23-12A7-BFD0-9941-79D5DB842C21}"/>
              </a:ext>
            </a:extLst>
          </p:cNvPr>
          <p:cNvGrpSpPr/>
          <p:nvPr/>
        </p:nvGrpSpPr>
        <p:grpSpPr>
          <a:xfrm>
            <a:off x="884151" y="1143000"/>
            <a:ext cx="7375698" cy="3696274"/>
            <a:chOff x="762000" y="2133600"/>
            <a:chExt cx="7375698" cy="3696274"/>
          </a:xfrm>
        </p:grpSpPr>
        <p:grpSp>
          <p:nvGrpSpPr>
            <p:cNvPr id="4" name="Group 3">
              <a:extLst>
                <a:ext uri="{FF2B5EF4-FFF2-40B4-BE49-F238E27FC236}">
                  <a16:creationId xmlns:a16="http://schemas.microsoft.com/office/drawing/2014/main" id="{6BB5ACDB-C395-4882-5C46-F1E3DA639CE7}"/>
                </a:ext>
              </a:extLst>
            </p:cNvPr>
            <p:cNvGrpSpPr>
              <a:grpSpLocks noChangeAspect="1"/>
            </p:cNvGrpSpPr>
            <p:nvPr/>
          </p:nvGrpSpPr>
          <p:grpSpPr>
            <a:xfrm>
              <a:off x="762000" y="2133600"/>
              <a:ext cx="7375698" cy="3696274"/>
              <a:chOff x="761966" y="291966"/>
              <a:chExt cx="3335433" cy="1670161"/>
            </a:xfrm>
          </p:grpSpPr>
          <p:grpSp>
            <p:nvGrpSpPr>
              <p:cNvPr id="5" name="Group 4">
                <a:extLst>
                  <a:ext uri="{FF2B5EF4-FFF2-40B4-BE49-F238E27FC236}">
                    <a16:creationId xmlns:a16="http://schemas.microsoft.com/office/drawing/2014/main" id="{1112CC90-3C24-CDAD-2AB2-4DE5DAF72BE6}"/>
                  </a:ext>
                </a:extLst>
              </p:cNvPr>
              <p:cNvGrpSpPr/>
              <p:nvPr/>
            </p:nvGrpSpPr>
            <p:grpSpPr>
              <a:xfrm>
                <a:off x="761966" y="291966"/>
                <a:ext cx="3335433" cy="1670161"/>
                <a:chOff x="800067" y="501516"/>
                <a:chExt cx="3335433" cy="1670161"/>
              </a:xfrm>
            </p:grpSpPr>
            <p:grpSp>
              <p:nvGrpSpPr>
                <p:cNvPr id="9" name="Group 8">
                  <a:extLst>
                    <a:ext uri="{FF2B5EF4-FFF2-40B4-BE49-F238E27FC236}">
                      <a16:creationId xmlns:a16="http://schemas.microsoft.com/office/drawing/2014/main" id="{69C11FA9-A82F-CCBC-42AF-C3333518F4CA}"/>
                    </a:ext>
                  </a:extLst>
                </p:cNvPr>
                <p:cNvGrpSpPr/>
                <p:nvPr/>
              </p:nvGrpSpPr>
              <p:grpSpPr>
                <a:xfrm>
                  <a:off x="800067" y="501516"/>
                  <a:ext cx="3335433" cy="1670161"/>
                  <a:chOff x="546051" y="59301"/>
                  <a:chExt cx="3335433" cy="1670161"/>
                </a:xfrm>
              </p:grpSpPr>
              <p:pic>
                <p:nvPicPr>
                  <p:cNvPr id="11" name="Graphic 11">
                    <a:extLst>
                      <a:ext uri="{FF2B5EF4-FFF2-40B4-BE49-F238E27FC236}">
                        <a16:creationId xmlns:a16="http://schemas.microsoft.com/office/drawing/2014/main" id="{280F603B-B99B-7306-13E7-673697E275B5}"/>
                      </a:ext>
                    </a:extLst>
                  </p:cNvPr>
                  <p:cNvPicPr preferRelativeResize="0">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8750" y="1081150"/>
                    <a:ext cx="457200" cy="457200"/>
                  </a:xfrm>
                  <a:prstGeom prst="rect">
                    <a:avLst/>
                  </a:prstGeom>
                </p:spPr>
              </p:pic>
              <p:pic>
                <p:nvPicPr>
                  <p:cNvPr id="12" name="Graphic 32">
                    <a:extLst>
                      <a:ext uri="{FF2B5EF4-FFF2-40B4-BE49-F238E27FC236}">
                        <a16:creationId xmlns:a16="http://schemas.microsoft.com/office/drawing/2014/main" id="{9CD70BE3-ACB3-4BBD-3E54-4D4FD1731D27}"/>
                      </a:ext>
                    </a:extLst>
                  </p:cNvPr>
                  <p:cNvPicPr preferRelativeResize="0">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137" y="329774"/>
                    <a:ext cx="457200" cy="457200"/>
                  </a:xfrm>
                  <a:prstGeom prst="rect">
                    <a:avLst/>
                  </a:prstGeom>
                </p:spPr>
              </p:pic>
              <p:pic>
                <p:nvPicPr>
                  <p:cNvPr id="13" name="Graphic 13">
                    <a:extLst>
                      <a:ext uri="{FF2B5EF4-FFF2-40B4-BE49-F238E27FC236}">
                        <a16:creationId xmlns:a16="http://schemas.microsoft.com/office/drawing/2014/main" id="{C448ADB3-4C52-317D-EED5-40B133FFDE85}"/>
                      </a:ext>
                    </a:extLst>
                  </p:cNvPr>
                  <p:cNvPicPr preferRelativeResize="0">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5756" y="1030446"/>
                    <a:ext cx="548640" cy="548640"/>
                  </a:xfrm>
                  <a:prstGeom prst="rect">
                    <a:avLst/>
                  </a:prstGeom>
                </p:spPr>
              </p:pic>
              <p:sp>
                <p:nvSpPr>
                  <p:cNvPr id="14" name="Rectangle 13">
                    <a:extLst>
                      <a:ext uri="{FF2B5EF4-FFF2-40B4-BE49-F238E27FC236}">
                        <a16:creationId xmlns:a16="http://schemas.microsoft.com/office/drawing/2014/main" id="{60011B7D-7DE7-B800-5640-A84AD595FBF3}"/>
                      </a:ext>
                    </a:extLst>
                  </p:cNvPr>
                  <p:cNvSpPr/>
                  <p:nvPr/>
                </p:nvSpPr>
                <p:spPr>
                  <a:xfrm>
                    <a:off x="546051" y="59301"/>
                    <a:ext cx="1739900" cy="1670161"/>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22602496-3FC2-85A2-FE0F-F1252DB6E1BA}"/>
                      </a:ext>
                    </a:extLst>
                  </p:cNvPr>
                  <p:cNvSpPr/>
                  <p:nvPr/>
                </p:nvSpPr>
                <p:spPr>
                  <a:xfrm>
                    <a:off x="2512792" y="59301"/>
                    <a:ext cx="1368566" cy="858189"/>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5906B8D4-B83C-D270-0149-DF5C1F336D37}"/>
                      </a:ext>
                    </a:extLst>
                  </p:cNvPr>
                  <p:cNvSpPr/>
                  <p:nvPr/>
                </p:nvSpPr>
                <p:spPr>
                  <a:xfrm>
                    <a:off x="2512918" y="985877"/>
                    <a:ext cx="1368566" cy="743585"/>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7" name="Straight Arrow Connector 16">
                    <a:extLst>
                      <a:ext uri="{FF2B5EF4-FFF2-40B4-BE49-F238E27FC236}">
                        <a16:creationId xmlns:a16="http://schemas.microsoft.com/office/drawing/2014/main" id="{B5AE2367-6940-4BAB-107D-1A46FBD9EEB0}"/>
                      </a:ext>
                    </a:extLst>
                  </p:cNvPr>
                  <p:cNvCxnSpPr/>
                  <p:nvPr/>
                </p:nvCxnSpPr>
                <p:spPr>
                  <a:xfrm flipV="1">
                    <a:off x="2103064" y="551283"/>
                    <a:ext cx="572559" cy="725765"/>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19" name="Text Box 72">
                    <a:extLst>
                      <a:ext uri="{FF2B5EF4-FFF2-40B4-BE49-F238E27FC236}">
                        <a16:creationId xmlns:a16="http://schemas.microsoft.com/office/drawing/2014/main" id="{4236E4CC-7642-D59D-AA64-BD41F97A25CC}"/>
                      </a:ext>
                    </a:extLst>
                  </p:cNvPr>
                  <p:cNvSpPr txBox="1"/>
                  <p:nvPr/>
                </p:nvSpPr>
                <p:spPr>
                  <a:xfrm>
                    <a:off x="1510906" y="86836"/>
                    <a:ext cx="746783" cy="174551"/>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r">
                      <a:lnSpc>
                        <a:spcPct val="115000"/>
                      </a:lnSpc>
                      <a:spcBef>
                        <a:spcPts val="0"/>
                      </a:spcBef>
                      <a:spcAft>
                        <a:spcPts val="10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ICU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15">
                    <a:extLst>
                      <a:ext uri="{FF2B5EF4-FFF2-40B4-BE49-F238E27FC236}">
                        <a16:creationId xmlns:a16="http://schemas.microsoft.com/office/drawing/2014/main" id="{C2E40290-8983-EF90-A131-1C835B194A25}"/>
                      </a:ext>
                    </a:extLst>
                  </p:cNvPr>
                  <p:cNvSpPr txBox="1"/>
                  <p:nvPr/>
                </p:nvSpPr>
                <p:spPr>
                  <a:xfrm>
                    <a:off x="2821448" y="69767"/>
                    <a:ext cx="1034467" cy="299412"/>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r">
                      <a:lnSpc>
                        <a:spcPct val="115000"/>
                      </a:lnSpc>
                      <a:spcBef>
                        <a:spcPts val="0"/>
                      </a:spcBef>
                      <a:spcAft>
                        <a:spcPts val="10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Data center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7A32D515-5AB1-D8AF-835D-55C1C0EA56AC}"/>
                      </a:ext>
                    </a:extLst>
                  </p:cNvPr>
                  <p:cNvCxnSpPr>
                    <a:cxnSpLocks/>
                  </p:cNvCxnSpPr>
                  <p:nvPr/>
                </p:nvCxnSpPr>
                <p:spPr>
                  <a:xfrm>
                    <a:off x="1147963" y="1073626"/>
                    <a:ext cx="384956" cy="236124"/>
                  </a:xfrm>
                  <a:prstGeom prst="straightConnector1">
                    <a:avLst/>
                  </a:prstGeom>
                  <a:noFill/>
                  <a:ln w="12700" cap="flat" cmpd="sng" algn="ctr">
                    <a:solidFill>
                      <a:sysClr val="windowText" lastClr="000000"/>
                    </a:solidFill>
                    <a:prstDash val="solid"/>
                    <a:miter lim="800000"/>
                    <a:tailEnd type="triangle"/>
                  </a:ln>
                  <a:effectLst/>
                </p:spPr>
              </p:cxnSp>
            </p:grpSp>
            <p:pic>
              <p:nvPicPr>
                <p:cNvPr id="10" name="Picture 9" descr="Icon&#10;&#10;Description automatically generated">
                  <a:extLst>
                    <a:ext uri="{FF2B5EF4-FFF2-40B4-BE49-F238E27FC236}">
                      <a16:creationId xmlns:a16="http://schemas.microsoft.com/office/drawing/2014/main" id="{F81920B4-499A-7A71-8494-D56A6C08ED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953" y="610491"/>
                  <a:ext cx="475094" cy="276728"/>
                </a:xfrm>
                <a:prstGeom prst="rect">
                  <a:avLst/>
                </a:prstGeom>
                <a:noFill/>
                <a:ln>
                  <a:noFill/>
                </a:ln>
              </p:spPr>
            </p:pic>
          </p:grpSp>
          <p:sp>
            <p:nvSpPr>
              <p:cNvPr id="6" name="Text Box 15">
                <a:extLst>
                  <a:ext uri="{FF2B5EF4-FFF2-40B4-BE49-F238E27FC236}">
                    <a16:creationId xmlns:a16="http://schemas.microsoft.com/office/drawing/2014/main" id="{98640B2E-165B-5C92-E12D-FA69DF439DA2}"/>
                  </a:ext>
                </a:extLst>
              </p:cNvPr>
              <p:cNvSpPr txBox="1"/>
              <p:nvPr/>
            </p:nvSpPr>
            <p:spPr>
              <a:xfrm>
                <a:off x="1812793" y="1231477"/>
                <a:ext cx="495786" cy="114645"/>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Cerner display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5">
                <a:extLst>
                  <a:ext uri="{FF2B5EF4-FFF2-40B4-BE49-F238E27FC236}">
                    <a16:creationId xmlns:a16="http://schemas.microsoft.com/office/drawing/2014/main" id="{EF23EE9D-0C8E-51B2-86B9-55F42545E260}"/>
                  </a:ext>
                </a:extLst>
              </p:cNvPr>
              <p:cNvSpPr txBox="1"/>
              <p:nvPr/>
            </p:nvSpPr>
            <p:spPr>
              <a:xfrm>
                <a:off x="2693328" y="494052"/>
                <a:ext cx="896648" cy="167639"/>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Cerner system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5">
                <a:extLst>
                  <a:ext uri="{FF2B5EF4-FFF2-40B4-BE49-F238E27FC236}">
                    <a16:creationId xmlns:a16="http://schemas.microsoft.com/office/drawing/2014/main" id="{FFDC3395-C923-CAC7-BB8D-4F2D392A12D4}"/>
                  </a:ext>
                </a:extLst>
              </p:cNvPr>
              <p:cNvSpPr txBox="1"/>
              <p:nvPr/>
            </p:nvSpPr>
            <p:spPr>
              <a:xfrm>
                <a:off x="2896378" y="1771015"/>
                <a:ext cx="573405" cy="167640"/>
              </a:xfrm>
              <a:prstGeom prst="rect">
                <a:avLst/>
              </a:prstGeom>
              <a:noFill/>
              <a:ln w="6350">
                <a:noFill/>
              </a:ln>
            </p:spPr>
            <p:txBody>
              <a:bodyPr rot="0" spcFirstLastPara="0" vert="horz" wrap="square" lIns="9144" tIns="9144" rIns="9144" bIns="9144"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2" name="Straight Arrow Connector 21">
              <a:extLst>
                <a:ext uri="{FF2B5EF4-FFF2-40B4-BE49-F238E27FC236}">
                  <a16:creationId xmlns:a16="http://schemas.microsoft.com/office/drawing/2014/main" id="{D90EB294-9141-72E7-AAB8-F1F6DC02F75F}"/>
                </a:ext>
              </a:extLst>
            </p:cNvPr>
            <p:cNvCxnSpPr>
              <a:cxnSpLocks/>
              <a:endCxn id="12" idx="2"/>
            </p:cNvCxnSpPr>
            <p:nvPr/>
          </p:nvCxnSpPr>
          <p:spPr>
            <a:xfrm flipV="1">
              <a:off x="6024239" y="3744030"/>
              <a:ext cx="0" cy="538835"/>
            </a:xfrm>
            <a:prstGeom prst="straightConnector1">
              <a:avLst/>
            </a:prstGeom>
            <a:noFill/>
            <a:ln w="12700" cap="flat" cmpd="sng" algn="ctr">
              <a:solidFill>
                <a:sysClr val="windowText" lastClr="000000"/>
              </a:solidFill>
              <a:prstDash val="sysDash"/>
              <a:miter lim="800000"/>
              <a:headEnd type="triangle"/>
              <a:tailEnd type="none"/>
            </a:ln>
            <a:effectLst/>
          </p:spPr>
        </p:cxnSp>
      </p:grpSp>
      <p:sp>
        <p:nvSpPr>
          <p:cNvPr id="28" name="TextBox 27">
            <a:extLst>
              <a:ext uri="{FF2B5EF4-FFF2-40B4-BE49-F238E27FC236}">
                <a16:creationId xmlns:a16="http://schemas.microsoft.com/office/drawing/2014/main" id="{C148062F-7C87-6300-60B6-175C2991AD8A}"/>
              </a:ext>
            </a:extLst>
          </p:cNvPr>
          <p:cNvSpPr txBox="1"/>
          <p:nvPr/>
        </p:nvSpPr>
        <p:spPr>
          <a:xfrm>
            <a:off x="391539" y="362687"/>
            <a:ext cx="8229600" cy="523220"/>
          </a:xfrm>
          <a:prstGeom prst="rect">
            <a:avLst/>
          </a:prstGeom>
          <a:noFill/>
        </p:spPr>
        <p:txBody>
          <a:bodyPr wrap="square" rtlCol="0">
            <a:spAutoFit/>
          </a:bodyPr>
          <a:lstStyle/>
          <a:p>
            <a:pPr algn="ctr"/>
            <a:r>
              <a:rPr lang="en-US" sz="2800" dirty="0">
                <a:solidFill>
                  <a:srgbClr val="7030A0"/>
                </a:solidFill>
              </a:rPr>
              <a:t>Envisioned Data Flow for LEMR Study </a:t>
            </a:r>
          </a:p>
        </p:txBody>
      </p:sp>
      <p:sp>
        <p:nvSpPr>
          <p:cNvPr id="30" name="Content Placeholder 2">
            <a:extLst>
              <a:ext uri="{FF2B5EF4-FFF2-40B4-BE49-F238E27FC236}">
                <a16:creationId xmlns:a16="http://schemas.microsoft.com/office/drawing/2014/main" id="{C2B247F9-02A4-5E48-7BD4-ACF70BAFEF22}"/>
              </a:ext>
            </a:extLst>
          </p:cNvPr>
          <p:cNvSpPr>
            <a:spLocks noGrp="1"/>
          </p:cNvSpPr>
          <p:nvPr>
            <p:ph idx="1"/>
          </p:nvPr>
        </p:nvSpPr>
        <p:spPr>
          <a:xfrm>
            <a:off x="884150" y="4962080"/>
            <a:ext cx="7375421" cy="1533234"/>
          </a:xfrm>
        </p:spPr>
        <p:txBody>
          <a:bodyPr>
            <a:normAutofit/>
          </a:bodyPr>
          <a:lstStyle/>
          <a:p>
            <a:r>
              <a:rPr lang="en-US" sz="2000" dirty="0"/>
              <a:t>Obtain ICU EHR data every minute</a:t>
            </a:r>
          </a:p>
          <a:p>
            <a:r>
              <a:rPr lang="en-US" sz="2000" dirty="0"/>
              <a:t>Preprocess EHR data </a:t>
            </a:r>
          </a:p>
          <a:p>
            <a:r>
              <a:rPr lang="en-US" sz="2000" dirty="0"/>
              <a:t>Apply model </a:t>
            </a:r>
          </a:p>
          <a:p>
            <a:r>
              <a:rPr lang="en-US" sz="2000" dirty="0"/>
              <a:t>Send output</a:t>
            </a:r>
          </a:p>
          <a:p>
            <a:endParaRPr lang="en-US" sz="2000" dirty="0"/>
          </a:p>
        </p:txBody>
      </p:sp>
      <p:pic>
        <p:nvPicPr>
          <p:cNvPr id="2" name="Picture 1" descr="Icon&#10;&#10;Description automatically generated">
            <a:extLst>
              <a:ext uri="{FF2B5EF4-FFF2-40B4-BE49-F238E27FC236}">
                <a16:creationId xmlns:a16="http://schemas.microsoft.com/office/drawing/2014/main" id="{BF750DA6-714C-BEF5-FB48-0F151DDF956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8650" y="2246908"/>
            <a:ext cx="1050583" cy="612433"/>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1CB90829-EE46-07BA-3CE3-70B5DB0D9A2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8650" y="4010616"/>
            <a:ext cx="1050583" cy="612433"/>
          </a:xfrm>
          <a:prstGeom prst="rect">
            <a:avLst/>
          </a:prstGeom>
          <a:noFill/>
          <a:ln>
            <a:noFill/>
          </a:ln>
        </p:spPr>
      </p:pic>
      <p:pic>
        <p:nvPicPr>
          <p:cNvPr id="23" name="Picture 22" descr="Icon&#10;&#10;Description automatically generated">
            <a:extLst>
              <a:ext uri="{FF2B5EF4-FFF2-40B4-BE49-F238E27FC236}">
                <a16:creationId xmlns:a16="http://schemas.microsoft.com/office/drawing/2014/main" id="{DD5E79EC-C9EF-94E0-5D34-DCABDAED05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8650" y="3128762"/>
            <a:ext cx="1050583" cy="612433"/>
          </a:xfrm>
          <a:prstGeom prst="rect">
            <a:avLst/>
          </a:prstGeom>
          <a:noFill/>
          <a:ln>
            <a:noFill/>
          </a:ln>
        </p:spPr>
      </p:pic>
      <p:cxnSp>
        <p:nvCxnSpPr>
          <p:cNvPr id="25" name="Straight Arrow Connector 24">
            <a:extLst>
              <a:ext uri="{FF2B5EF4-FFF2-40B4-BE49-F238E27FC236}">
                <a16:creationId xmlns:a16="http://schemas.microsoft.com/office/drawing/2014/main" id="{F5D500D8-CED5-85F3-773D-4F12C3EE5C0C}"/>
              </a:ext>
            </a:extLst>
          </p:cNvPr>
          <p:cNvCxnSpPr>
            <a:cxnSpLocks/>
          </p:cNvCxnSpPr>
          <p:nvPr/>
        </p:nvCxnSpPr>
        <p:spPr>
          <a:xfrm flipV="1">
            <a:off x="2186465" y="4010616"/>
            <a:ext cx="838332" cy="327744"/>
          </a:xfrm>
          <a:prstGeom prst="straightConnector1">
            <a:avLst/>
          </a:prstGeom>
          <a:noFill/>
          <a:ln w="1270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FDD689FC-F697-5C9E-A2F0-39724B307246}"/>
              </a:ext>
            </a:extLst>
          </p:cNvPr>
          <p:cNvCxnSpPr>
            <a:cxnSpLocks/>
          </p:cNvCxnSpPr>
          <p:nvPr/>
        </p:nvCxnSpPr>
        <p:spPr>
          <a:xfrm>
            <a:off x="2177533" y="2598055"/>
            <a:ext cx="888896" cy="1199048"/>
          </a:xfrm>
          <a:prstGeom prst="straightConnector1">
            <a:avLst/>
          </a:prstGeom>
          <a:noFill/>
          <a:ln w="127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8FCAB40F-EA7C-1360-AA40-4CFB8FCC0380}"/>
              </a:ext>
            </a:extLst>
          </p:cNvPr>
          <p:cNvCxnSpPr>
            <a:cxnSpLocks/>
          </p:cNvCxnSpPr>
          <p:nvPr/>
        </p:nvCxnSpPr>
        <p:spPr>
          <a:xfrm>
            <a:off x="2121810" y="1793392"/>
            <a:ext cx="944619" cy="1833556"/>
          </a:xfrm>
          <a:prstGeom prst="straightConnector1">
            <a:avLst/>
          </a:prstGeom>
          <a:noFill/>
          <a:ln w="127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656093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229600" cy="2362200"/>
          </a:xfrm>
        </p:spPr>
        <p:txBody>
          <a:bodyPr>
            <a:normAutofit/>
          </a:bodyPr>
          <a:lstStyle/>
          <a:p>
            <a:r>
              <a:rPr lang="en-US" dirty="0">
                <a:solidFill>
                  <a:srgbClr val="7030A0"/>
                </a:solidFill>
              </a:rPr>
              <a:t>Machine-Learning Prediction and Reducing Overdoses with EHR Nudges (</a:t>
            </a:r>
            <a:r>
              <a:rPr lang="en-US" dirty="0" err="1">
                <a:solidFill>
                  <a:srgbClr val="7030A0"/>
                </a:solidFill>
              </a:rPr>
              <a:t>mPROVEN</a:t>
            </a:r>
            <a:r>
              <a:rPr lang="en-US" dirty="0">
                <a:solidFill>
                  <a:srgbClr val="7030A0"/>
                </a:solidFill>
              </a:rPr>
              <a:t>)</a:t>
            </a:r>
          </a:p>
        </p:txBody>
      </p:sp>
    </p:spTree>
    <p:extLst>
      <p:ext uri="{BB962C8B-B14F-4D97-AF65-F5344CB8AC3E}">
        <p14:creationId xmlns:p14="http://schemas.microsoft.com/office/powerpoint/2010/main" val="403324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52600"/>
            <a:ext cx="7886700" cy="4351338"/>
          </a:xfrm>
        </p:spPr>
        <p:txBody>
          <a:bodyPr>
            <a:normAutofit/>
          </a:bodyPr>
          <a:lstStyle/>
          <a:p>
            <a:r>
              <a:rPr lang="en-US" sz="2700" dirty="0"/>
              <a:t>PI: Walid </a:t>
            </a:r>
            <a:r>
              <a:rPr lang="en-US" sz="2700" dirty="0" err="1"/>
              <a:t>Gellad</a:t>
            </a:r>
            <a:r>
              <a:rPr lang="en-US" sz="2700" dirty="0"/>
              <a:t>, MD, MPH (Department of Medicine, University of Pittsburgh)</a:t>
            </a:r>
          </a:p>
          <a:p>
            <a:r>
              <a:rPr lang="en-US" sz="2700" dirty="0"/>
              <a:t>Opioid overdose risk prediction models developed using EHR data</a:t>
            </a:r>
          </a:p>
          <a:p>
            <a:r>
              <a:rPr lang="en-US" sz="2700" dirty="0"/>
              <a:t>Currently implementing CDS for Epic using Neptune, our research data warehouse </a:t>
            </a:r>
          </a:p>
          <a:p>
            <a:endParaRPr lang="en-US" dirty="0"/>
          </a:p>
          <a:p>
            <a:endParaRPr lang="en-US" dirty="0"/>
          </a:p>
          <a:p>
            <a:endParaRPr lang="en-US" dirty="0">
              <a:solidFill>
                <a:schemeClr val="bg1"/>
              </a:solidFill>
            </a:endParaRPr>
          </a:p>
        </p:txBody>
      </p:sp>
      <p:sp>
        <p:nvSpPr>
          <p:cNvPr id="6" name="TextBox 5">
            <a:extLst>
              <a:ext uri="{FF2B5EF4-FFF2-40B4-BE49-F238E27FC236}">
                <a16:creationId xmlns:a16="http://schemas.microsoft.com/office/drawing/2014/main" id="{22BB296F-6ABE-C85D-6420-86088AB3E25D}"/>
              </a:ext>
            </a:extLst>
          </p:cNvPr>
          <p:cNvSpPr txBox="1"/>
          <p:nvPr/>
        </p:nvSpPr>
        <p:spPr>
          <a:xfrm>
            <a:off x="457200" y="838200"/>
            <a:ext cx="8229600" cy="523220"/>
          </a:xfrm>
          <a:prstGeom prst="rect">
            <a:avLst/>
          </a:prstGeom>
          <a:noFill/>
        </p:spPr>
        <p:txBody>
          <a:bodyPr wrap="square" rtlCol="0">
            <a:spAutoFit/>
          </a:bodyPr>
          <a:lstStyle/>
          <a:p>
            <a:pPr algn="ctr"/>
            <a:r>
              <a:rPr lang="en-US" sz="2800" dirty="0" err="1">
                <a:solidFill>
                  <a:srgbClr val="7030A0"/>
                </a:solidFill>
              </a:rPr>
              <a:t>mPROVEN</a:t>
            </a:r>
            <a:endParaRPr lang="en-US" sz="2800" dirty="0">
              <a:solidFill>
                <a:srgbClr val="7030A0"/>
              </a:solidFill>
            </a:endParaRPr>
          </a:p>
        </p:txBody>
      </p:sp>
    </p:spTree>
    <p:extLst>
      <p:ext uri="{BB962C8B-B14F-4D97-AF65-F5344CB8AC3E}">
        <p14:creationId xmlns:p14="http://schemas.microsoft.com/office/powerpoint/2010/main" val="857273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4AC264F3-5A05-20E0-34C2-C342F9A6E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92069"/>
            <a:ext cx="6530676" cy="4450309"/>
          </a:xfrm>
          <a:prstGeom prst="rect">
            <a:avLst/>
          </a:prstGeom>
        </p:spPr>
      </p:pic>
      <p:sp>
        <p:nvSpPr>
          <p:cNvPr id="6" name="TextBox 5">
            <a:extLst>
              <a:ext uri="{FF2B5EF4-FFF2-40B4-BE49-F238E27FC236}">
                <a16:creationId xmlns:a16="http://schemas.microsoft.com/office/drawing/2014/main" id="{888E6AB6-B9E6-9E77-3ACC-0D1C785CB067}"/>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Research Data Warehouse</a:t>
            </a:r>
          </a:p>
        </p:txBody>
      </p:sp>
    </p:spTree>
    <p:extLst>
      <p:ext uri="{BB962C8B-B14F-4D97-AF65-F5344CB8AC3E}">
        <p14:creationId xmlns:p14="http://schemas.microsoft.com/office/powerpoint/2010/main" val="4041847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900EB4-A4E0-28F7-9657-26C84779A338}"/>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Research Data Warehouse with CDS</a:t>
            </a:r>
          </a:p>
        </p:txBody>
      </p:sp>
      <p:pic>
        <p:nvPicPr>
          <p:cNvPr id="2" name="Picture 1" descr="A diagram of a data processing process&#10;&#10;Description automatically generated">
            <a:extLst>
              <a:ext uri="{FF2B5EF4-FFF2-40B4-BE49-F238E27FC236}">
                <a16:creationId xmlns:a16="http://schemas.microsoft.com/office/drawing/2014/main" id="{E60FC447-0EBC-EE74-0EE8-CA521B5BF47D}"/>
              </a:ext>
            </a:extLst>
          </p:cNvPr>
          <p:cNvPicPr>
            <a:picLocks noChangeAspect="1"/>
          </p:cNvPicPr>
          <p:nvPr/>
        </p:nvPicPr>
        <p:blipFill>
          <a:blip r:embed="rId2"/>
          <a:stretch>
            <a:fillRect/>
          </a:stretch>
        </p:blipFill>
        <p:spPr>
          <a:xfrm>
            <a:off x="150338" y="1905000"/>
            <a:ext cx="8993662" cy="4114800"/>
          </a:xfrm>
          <a:prstGeom prst="rect">
            <a:avLst/>
          </a:prstGeom>
        </p:spPr>
      </p:pic>
    </p:spTree>
    <p:extLst>
      <p:ext uri="{BB962C8B-B14F-4D97-AF65-F5344CB8AC3E}">
        <p14:creationId xmlns:p14="http://schemas.microsoft.com/office/powerpoint/2010/main" val="346366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337" y="1524000"/>
            <a:ext cx="7886700" cy="4351338"/>
          </a:xfrm>
        </p:spPr>
        <p:txBody>
          <a:bodyPr>
            <a:normAutofit/>
          </a:bodyPr>
          <a:lstStyle/>
          <a:p>
            <a:r>
              <a:rPr lang="en-US" sz="2700" dirty="0"/>
              <a:t>Implementation of AI-CDS is a very different task compared to model development </a:t>
            </a:r>
          </a:p>
          <a:p>
            <a:r>
              <a:rPr lang="en-US" sz="2700" dirty="0"/>
              <a:t>New software must be developed for preprocessing, model application and output verification </a:t>
            </a:r>
          </a:p>
          <a:p>
            <a:r>
              <a:rPr lang="en-US" sz="2700" dirty="0"/>
              <a:t>Implementation differs based on CDS response time (seconds, minutes, days)</a:t>
            </a:r>
          </a:p>
          <a:p>
            <a:r>
              <a:rPr lang="en-US" sz="2700" dirty="0"/>
              <a:t>Ideally, AI-CDS software should be implemented outside the EHR system especially during the research stage</a:t>
            </a:r>
          </a:p>
        </p:txBody>
      </p:sp>
      <p:sp>
        <p:nvSpPr>
          <p:cNvPr id="6" name="TextBox 5">
            <a:extLst>
              <a:ext uri="{FF2B5EF4-FFF2-40B4-BE49-F238E27FC236}">
                <a16:creationId xmlns:a16="http://schemas.microsoft.com/office/drawing/2014/main" id="{22BB296F-6ABE-C85D-6420-86088AB3E25D}"/>
              </a:ext>
            </a:extLst>
          </p:cNvPr>
          <p:cNvSpPr txBox="1"/>
          <p:nvPr/>
        </p:nvSpPr>
        <p:spPr>
          <a:xfrm>
            <a:off x="457200" y="838200"/>
            <a:ext cx="8229600" cy="523220"/>
          </a:xfrm>
          <a:prstGeom prst="rect">
            <a:avLst/>
          </a:prstGeom>
          <a:noFill/>
        </p:spPr>
        <p:txBody>
          <a:bodyPr wrap="square" rtlCol="0">
            <a:spAutoFit/>
          </a:bodyPr>
          <a:lstStyle/>
          <a:p>
            <a:pPr algn="ctr"/>
            <a:r>
              <a:rPr lang="en-US" sz="2800" dirty="0">
                <a:solidFill>
                  <a:srgbClr val="7030A0"/>
                </a:solidFill>
              </a:rPr>
              <a:t>Some Take-Aways</a:t>
            </a:r>
          </a:p>
        </p:txBody>
      </p:sp>
    </p:spTree>
    <p:extLst>
      <p:ext uri="{BB962C8B-B14F-4D97-AF65-F5344CB8AC3E}">
        <p14:creationId xmlns:p14="http://schemas.microsoft.com/office/powerpoint/2010/main" val="339485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a:solidFill>
                  <a:srgbClr val="7030A0"/>
                </a:solidFill>
              </a:rPr>
              <a:t>Need for AI-CDS</a:t>
            </a:r>
          </a:p>
        </p:txBody>
      </p:sp>
    </p:spTree>
    <p:extLst>
      <p:ext uri="{BB962C8B-B14F-4D97-AF65-F5344CB8AC3E}">
        <p14:creationId xmlns:p14="http://schemas.microsoft.com/office/powerpoint/2010/main" val="27903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a:solidFill>
                  <a:srgbClr val="7030A0"/>
                </a:solidFill>
              </a:rPr>
              <a:t>Algorithmic Bias Due to Race</a:t>
            </a:r>
          </a:p>
        </p:txBody>
      </p:sp>
    </p:spTree>
    <p:extLst>
      <p:ext uri="{BB962C8B-B14F-4D97-AF65-F5344CB8AC3E}">
        <p14:creationId xmlns:p14="http://schemas.microsoft.com/office/powerpoint/2010/main" val="834071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7" y="1066800"/>
            <a:ext cx="8822726" cy="4495800"/>
          </a:xfrm>
        </p:spPr>
        <p:txBody>
          <a:bodyPr>
            <a:normAutofit/>
          </a:bodyPr>
          <a:lstStyle/>
          <a:p>
            <a:r>
              <a:rPr lang="en-US" sz="2800" dirty="0"/>
              <a:t>Commercial algorithm used in 200M patients per year in the U.S. to predict health risk score</a:t>
            </a:r>
          </a:p>
          <a:p>
            <a:r>
              <a:rPr lang="en-US" sz="2800" dirty="0"/>
              <a:t>Evaluation study done after deployment:</a:t>
            </a:r>
          </a:p>
          <a:p>
            <a:pPr lvl="1"/>
            <a:r>
              <a:rPr lang="en-US" sz="2400" dirty="0"/>
              <a:t>Underrated the severity of Black patients’ health conditions relative to their white counterparts</a:t>
            </a:r>
          </a:p>
          <a:p>
            <a:pPr lvl="1"/>
            <a:r>
              <a:rPr lang="en-US" sz="2400" dirty="0"/>
              <a:t>Led to under-provisioning of health care to Black patients</a:t>
            </a:r>
          </a:p>
          <a:p>
            <a:r>
              <a:rPr lang="en-US" sz="2800" dirty="0"/>
              <a:t>Problem:</a:t>
            </a:r>
          </a:p>
          <a:p>
            <a:pPr lvl="1"/>
            <a:r>
              <a:rPr lang="en-US" sz="2400" dirty="0"/>
              <a:t>Model was developed to predict future healthcare cost as a proxy for health risk</a:t>
            </a:r>
          </a:p>
          <a:p>
            <a:pPr lvl="1"/>
            <a:r>
              <a:rPr lang="en-US" sz="2400" dirty="0"/>
              <a:t>Healthcare cost reflects inequities in healthcare access</a:t>
            </a:r>
          </a:p>
        </p:txBody>
      </p:sp>
      <p:sp>
        <p:nvSpPr>
          <p:cNvPr id="5" name="TextBox 4"/>
          <p:cNvSpPr txBox="1"/>
          <p:nvPr/>
        </p:nvSpPr>
        <p:spPr>
          <a:xfrm>
            <a:off x="304800" y="381000"/>
            <a:ext cx="8534400" cy="523220"/>
          </a:xfrm>
          <a:prstGeom prst="rect">
            <a:avLst/>
          </a:prstGeom>
          <a:noFill/>
        </p:spPr>
        <p:txBody>
          <a:bodyPr wrap="square" rtlCol="0">
            <a:spAutoFit/>
          </a:bodyPr>
          <a:lstStyle/>
          <a:p>
            <a:pPr algn="ctr"/>
            <a:r>
              <a:rPr lang="en-US" sz="2800" dirty="0">
                <a:solidFill>
                  <a:srgbClr val="7030A0"/>
                </a:solidFill>
              </a:rPr>
              <a:t>Example of AI-CDS with Racial Bias</a:t>
            </a:r>
          </a:p>
        </p:txBody>
      </p:sp>
      <p:sp>
        <p:nvSpPr>
          <p:cNvPr id="2" name="TextBox 1">
            <a:extLst>
              <a:ext uri="{FF2B5EF4-FFF2-40B4-BE49-F238E27FC236}">
                <a16:creationId xmlns:a16="http://schemas.microsoft.com/office/drawing/2014/main" id="{69E94DB2-6CD2-6320-0962-FAB3D8D4A9E6}"/>
              </a:ext>
            </a:extLst>
          </p:cNvPr>
          <p:cNvSpPr txBox="1"/>
          <p:nvPr/>
        </p:nvSpPr>
        <p:spPr>
          <a:xfrm>
            <a:off x="474363" y="6019800"/>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Obermeyer Z, Powers B, </a:t>
            </a:r>
            <a:r>
              <a:rPr lang="en-US" sz="1600" dirty="0" err="1">
                <a:solidFill>
                  <a:schemeClr val="tx1">
                    <a:lumMod val="65000"/>
                    <a:lumOff val="35000"/>
                  </a:schemeClr>
                </a:solidFill>
              </a:rPr>
              <a:t>Vogeli</a:t>
            </a:r>
            <a:r>
              <a:rPr lang="en-US" sz="1600" dirty="0">
                <a:solidFill>
                  <a:schemeClr val="tx1">
                    <a:lumMod val="65000"/>
                    <a:lumOff val="35000"/>
                  </a:schemeClr>
                </a:solidFill>
              </a:rPr>
              <a:t> C, Mullainathan S. Dissecting racial bias in an algorithm used to manage the health of populations. Science. 2019 Oct 25;366(6464):447–53.</a:t>
            </a:r>
          </a:p>
        </p:txBody>
      </p:sp>
    </p:spTree>
    <p:extLst>
      <p:ext uri="{BB962C8B-B14F-4D97-AF65-F5344CB8AC3E}">
        <p14:creationId xmlns:p14="http://schemas.microsoft.com/office/powerpoint/2010/main" val="2123761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3E60-8F05-0FB1-D97F-FE28FA121974}"/>
              </a:ext>
            </a:extLst>
          </p:cNvPr>
          <p:cNvSpPr>
            <a:spLocks noGrp="1"/>
          </p:cNvSpPr>
          <p:nvPr>
            <p:ph type="title"/>
          </p:nvPr>
        </p:nvSpPr>
        <p:spPr>
          <a:xfrm>
            <a:off x="457200" y="457200"/>
            <a:ext cx="8229600" cy="792162"/>
          </a:xfrm>
        </p:spPr>
        <p:txBody>
          <a:bodyPr>
            <a:normAutofit/>
          </a:bodyPr>
          <a:lstStyle/>
          <a:p>
            <a:r>
              <a:rPr lang="en-US" sz="2800" dirty="0">
                <a:solidFill>
                  <a:srgbClr val="7030A0"/>
                </a:solidFill>
                <a:latin typeface="+mn-lt"/>
              </a:rPr>
              <a:t>Clinical Calculator with Race </a:t>
            </a:r>
          </a:p>
        </p:txBody>
      </p:sp>
      <p:sp>
        <p:nvSpPr>
          <p:cNvPr id="3" name="Content Placeholder 2">
            <a:extLst>
              <a:ext uri="{FF2B5EF4-FFF2-40B4-BE49-F238E27FC236}">
                <a16:creationId xmlns:a16="http://schemas.microsoft.com/office/drawing/2014/main" id="{58137DBF-47B5-E911-2D10-436EBD9503B3}"/>
              </a:ext>
            </a:extLst>
          </p:cNvPr>
          <p:cNvSpPr>
            <a:spLocks noGrp="1"/>
          </p:cNvSpPr>
          <p:nvPr>
            <p:ph idx="1"/>
          </p:nvPr>
        </p:nvSpPr>
        <p:spPr>
          <a:xfrm>
            <a:off x="628650" y="1583531"/>
            <a:ext cx="7886700" cy="2590800"/>
          </a:xfrm>
        </p:spPr>
        <p:txBody>
          <a:bodyPr>
            <a:normAutofit fontScale="77500" lnSpcReduction="20000"/>
          </a:bodyPr>
          <a:lstStyle/>
          <a:p>
            <a:r>
              <a:rPr lang="en-US" dirty="0"/>
              <a:t>Estimated glomerular filtration (eGFR)</a:t>
            </a:r>
          </a:p>
          <a:p>
            <a:r>
              <a:rPr lang="en-US" dirty="0">
                <a:solidFill>
                  <a:srgbClr val="C00000"/>
                </a:solidFill>
              </a:rPr>
              <a:t>Increasing serum creatinine</a:t>
            </a:r>
            <a:r>
              <a:rPr lang="en-US" dirty="0"/>
              <a:t>, </a:t>
            </a:r>
            <a:r>
              <a:rPr lang="en-US" dirty="0">
                <a:solidFill>
                  <a:srgbClr val="C00000"/>
                </a:solidFill>
              </a:rPr>
              <a:t>increasing age</a:t>
            </a:r>
            <a:r>
              <a:rPr lang="en-US" dirty="0"/>
              <a:t>, and </a:t>
            </a:r>
            <a:r>
              <a:rPr lang="en-US" dirty="0">
                <a:solidFill>
                  <a:srgbClr val="C00000"/>
                </a:solidFill>
              </a:rPr>
              <a:t>female sex</a:t>
            </a:r>
            <a:r>
              <a:rPr lang="en-US" dirty="0"/>
              <a:t> decrease eGFR, while </a:t>
            </a:r>
            <a:r>
              <a:rPr lang="en-US" dirty="0">
                <a:solidFill>
                  <a:srgbClr val="7030A0"/>
                </a:solidFill>
              </a:rPr>
              <a:t>black race </a:t>
            </a:r>
            <a:r>
              <a:rPr lang="en-US" dirty="0"/>
              <a:t>increases eGFR</a:t>
            </a:r>
          </a:p>
          <a:p>
            <a:r>
              <a:rPr lang="en-US" dirty="0"/>
              <a:t>Compared to the white race, the equation estimates that a member of the Black race has 16% better eGFR </a:t>
            </a:r>
          </a:p>
          <a:p>
            <a:r>
              <a:rPr lang="en-US" dirty="0"/>
              <a:t>Leads to Black patients waiting longer and becoming sicker before getting treatment </a:t>
            </a:r>
          </a:p>
        </p:txBody>
      </p:sp>
      <p:pic>
        <p:nvPicPr>
          <p:cNvPr id="1026" name="Picture 2" descr="Variables in eGFR Calculation">
            <a:extLst>
              <a:ext uri="{FF2B5EF4-FFF2-40B4-BE49-F238E27FC236}">
                <a16:creationId xmlns:a16="http://schemas.microsoft.com/office/drawing/2014/main" id="{AFAD4D47-209F-FEB1-996E-C11E1D5E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943" y="4343400"/>
            <a:ext cx="5472113" cy="150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53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594E-6E97-AD85-5B9F-9BF20CB31854}"/>
              </a:ext>
            </a:extLst>
          </p:cNvPr>
          <p:cNvSpPr>
            <a:spLocks noGrp="1"/>
          </p:cNvSpPr>
          <p:nvPr>
            <p:ph type="title"/>
          </p:nvPr>
        </p:nvSpPr>
        <p:spPr/>
        <p:txBody>
          <a:bodyPr>
            <a:normAutofit/>
          </a:bodyPr>
          <a:lstStyle/>
          <a:p>
            <a:r>
              <a:rPr lang="en-US" sz="2800" dirty="0">
                <a:solidFill>
                  <a:srgbClr val="7030A0"/>
                </a:solidFill>
                <a:latin typeface="+mn-lt"/>
              </a:rPr>
              <a:t>Catalog of Clinical Calculators with Race </a:t>
            </a:r>
          </a:p>
        </p:txBody>
      </p:sp>
      <p:graphicFrame>
        <p:nvGraphicFramePr>
          <p:cNvPr id="4" name="Content Placeholder 3">
            <a:extLst>
              <a:ext uri="{FF2B5EF4-FFF2-40B4-BE49-F238E27FC236}">
                <a16:creationId xmlns:a16="http://schemas.microsoft.com/office/drawing/2014/main" id="{A2690923-BCB7-459C-64B9-E3382320A8D3}"/>
              </a:ext>
            </a:extLst>
          </p:cNvPr>
          <p:cNvGraphicFramePr>
            <a:graphicFrameLocks noGrp="1"/>
          </p:cNvGraphicFramePr>
          <p:nvPr>
            <p:ph idx="1"/>
            <p:extLst>
              <p:ext uri="{D42A27DB-BD31-4B8C-83A1-F6EECF244321}">
                <p14:modId xmlns:p14="http://schemas.microsoft.com/office/powerpoint/2010/main" val="2688766376"/>
              </p:ext>
            </p:extLst>
          </p:nvPr>
        </p:nvGraphicFramePr>
        <p:xfrm>
          <a:off x="564152" y="1524000"/>
          <a:ext cx="8015695" cy="3072384"/>
        </p:xfrm>
        <a:graphic>
          <a:graphicData uri="http://schemas.openxmlformats.org/drawingml/2006/table">
            <a:tbl>
              <a:tblPr firstRow="1" firstCol="1" bandRow="1">
                <a:tableStyleId>{5C22544A-7EE6-4342-B048-85BDC9FD1C3A}</a:tableStyleId>
              </a:tblPr>
              <a:tblGrid>
                <a:gridCol w="2490752">
                  <a:extLst>
                    <a:ext uri="{9D8B030D-6E8A-4147-A177-3AD203B41FA5}">
                      <a16:colId xmlns:a16="http://schemas.microsoft.com/office/drawing/2014/main" val="133051122"/>
                    </a:ext>
                  </a:extLst>
                </a:gridCol>
                <a:gridCol w="3879296">
                  <a:extLst>
                    <a:ext uri="{9D8B030D-6E8A-4147-A177-3AD203B41FA5}">
                      <a16:colId xmlns:a16="http://schemas.microsoft.com/office/drawing/2014/main" val="2628496036"/>
                    </a:ext>
                  </a:extLst>
                </a:gridCol>
                <a:gridCol w="1645647">
                  <a:extLst>
                    <a:ext uri="{9D8B030D-6E8A-4147-A177-3AD203B41FA5}">
                      <a16:colId xmlns:a16="http://schemas.microsoft.com/office/drawing/2014/main" val="1031401336"/>
                    </a:ext>
                  </a:extLst>
                </a:gridCol>
              </a:tblGrid>
              <a:tr h="536266">
                <a:tc>
                  <a:txBody>
                    <a:bodyPr/>
                    <a:lstStyle/>
                    <a:p>
                      <a:pPr marL="0" marR="0">
                        <a:lnSpc>
                          <a:spcPct val="115000"/>
                        </a:lnSpc>
                        <a:spcBef>
                          <a:spcPts val="0"/>
                        </a:spcBef>
                        <a:spcAft>
                          <a:spcPts val="0"/>
                        </a:spcAft>
                      </a:pPr>
                      <a:r>
                        <a:rPr lang="en-US" sz="2000" dirty="0">
                          <a:effectLst/>
                        </a:rPr>
                        <a:t>Category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dirty="0">
                          <a:effectLst/>
                        </a:rPr>
                        <a:t>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a:effectLst/>
                        </a:rPr>
                        <a:t>Number of calculators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91059651"/>
                  </a:ext>
                </a:extLst>
              </a:tr>
              <a:tr h="536266">
                <a:tc>
                  <a:txBody>
                    <a:bodyPr/>
                    <a:lstStyle/>
                    <a:p>
                      <a:pPr marL="0" marR="0">
                        <a:lnSpc>
                          <a:spcPct val="115000"/>
                        </a:lnSpc>
                        <a:spcBef>
                          <a:spcPts val="0"/>
                        </a:spcBef>
                        <a:spcAft>
                          <a:spcPts val="0"/>
                        </a:spcAft>
                      </a:pPr>
                      <a:r>
                        <a:rPr lang="en-US" sz="2000">
                          <a:effectLst/>
                        </a:rPr>
                        <a:t>risk calculator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dirty="0">
                          <a:effectLst/>
                        </a:rPr>
                        <a:t>differential risk of a clinical event is predicted based on race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a:effectLst/>
                        </a:rPr>
                        <a:t>39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078610172"/>
                  </a:ext>
                </a:extLst>
              </a:tr>
              <a:tr h="536266">
                <a:tc>
                  <a:txBody>
                    <a:bodyPr/>
                    <a:lstStyle/>
                    <a:p>
                      <a:pPr marL="0" marR="0">
                        <a:lnSpc>
                          <a:spcPct val="115000"/>
                        </a:lnSpc>
                        <a:spcBef>
                          <a:spcPts val="0"/>
                        </a:spcBef>
                        <a:spcAft>
                          <a:spcPts val="0"/>
                        </a:spcAft>
                      </a:pPr>
                      <a:r>
                        <a:rPr lang="en-US" sz="2000">
                          <a:effectLst/>
                        </a:rPr>
                        <a:t>laboratory test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dirty="0">
                          <a:effectLst/>
                        </a:rPr>
                        <a:t>differential laboratory test reference ranges are recommended based on race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22524395"/>
                  </a:ext>
                </a:extLst>
              </a:tr>
              <a:tr h="545981">
                <a:tc>
                  <a:txBody>
                    <a:bodyPr/>
                    <a:lstStyle/>
                    <a:p>
                      <a:pPr marL="0" marR="0">
                        <a:lnSpc>
                          <a:spcPct val="115000"/>
                        </a:lnSpc>
                        <a:spcBef>
                          <a:spcPts val="0"/>
                        </a:spcBef>
                        <a:spcAft>
                          <a:spcPts val="0"/>
                        </a:spcAft>
                      </a:pPr>
                      <a:r>
                        <a:rPr lang="en-US" sz="2000" dirty="0">
                          <a:effectLst/>
                        </a:rPr>
                        <a:t>therapy recommendation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dirty="0">
                          <a:effectLst/>
                        </a:rPr>
                        <a:t>differential therapy is recommended based on race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07427348"/>
                  </a:ext>
                </a:extLst>
              </a:tr>
            </a:tbl>
          </a:graphicData>
        </a:graphic>
      </p:graphicFrame>
      <p:sp>
        <p:nvSpPr>
          <p:cNvPr id="3" name="TextBox 2">
            <a:extLst>
              <a:ext uri="{FF2B5EF4-FFF2-40B4-BE49-F238E27FC236}">
                <a16:creationId xmlns:a16="http://schemas.microsoft.com/office/drawing/2014/main" id="{27D6C833-2256-A2A9-9B54-5AA269A2DF9E}"/>
              </a:ext>
            </a:extLst>
          </p:cNvPr>
          <p:cNvSpPr txBox="1"/>
          <p:nvPr/>
        </p:nvSpPr>
        <p:spPr>
          <a:xfrm>
            <a:off x="457200" y="5814995"/>
            <a:ext cx="8509000" cy="584775"/>
          </a:xfrm>
          <a:prstGeom prst="rect">
            <a:avLst/>
          </a:prstGeom>
          <a:noFill/>
        </p:spPr>
        <p:txBody>
          <a:bodyPr wrap="square" rtlCol="0">
            <a:spAutoFit/>
          </a:bodyPr>
          <a:lstStyle/>
          <a:p>
            <a:r>
              <a:rPr lang="en-US" sz="1600" dirty="0">
                <a:solidFill>
                  <a:schemeClr val="tx1">
                    <a:lumMod val="65000"/>
                    <a:lumOff val="35000"/>
                  </a:schemeClr>
                </a:solidFill>
              </a:rPr>
              <a:t>Visweswaran S, Sadhu EM, Morris MM, Samayamuthu MJ. Clinical algorithms with race: an online database. </a:t>
            </a:r>
            <a:r>
              <a:rPr lang="en-US" sz="1600" dirty="0" err="1">
                <a:solidFill>
                  <a:schemeClr val="tx1">
                    <a:lumMod val="65000"/>
                    <a:lumOff val="35000"/>
                  </a:schemeClr>
                </a:solidFill>
              </a:rPr>
              <a:t>medRxiv</a:t>
            </a:r>
            <a:r>
              <a:rPr lang="en-US" sz="1600" dirty="0">
                <a:solidFill>
                  <a:schemeClr val="tx1">
                    <a:lumMod val="65000"/>
                    <a:lumOff val="35000"/>
                  </a:schemeClr>
                </a:solidFill>
              </a:rPr>
              <a:t>. 2023. </a:t>
            </a:r>
            <a:r>
              <a:rPr lang="en-US" sz="1600" dirty="0" err="1">
                <a:solidFill>
                  <a:schemeClr val="tx1">
                    <a:lumMod val="65000"/>
                    <a:lumOff val="35000"/>
                  </a:schemeClr>
                </a:solidFill>
              </a:rPr>
              <a:t>doi</a:t>
            </a:r>
            <a:r>
              <a:rPr lang="en-US" sz="1600" dirty="0">
                <a:solidFill>
                  <a:schemeClr val="tx1">
                    <a:lumMod val="65000"/>
                    <a:lumOff val="35000"/>
                  </a:schemeClr>
                </a:solidFill>
              </a:rPr>
              <a:t>: https://doi.org/10.1101/2023.07.04.23292231. </a:t>
            </a:r>
          </a:p>
        </p:txBody>
      </p:sp>
      <p:sp>
        <p:nvSpPr>
          <p:cNvPr id="7" name="Content Placeholder 2">
            <a:extLst>
              <a:ext uri="{FF2B5EF4-FFF2-40B4-BE49-F238E27FC236}">
                <a16:creationId xmlns:a16="http://schemas.microsoft.com/office/drawing/2014/main" id="{2EBFD33A-B863-8395-0973-314A34922030}"/>
              </a:ext>
            </a:extLst>
          </p:cNvPr>
          <p:cNvSpPr txBox="1">
            <a:spLocks/>
          </p:cNvSpPr>
          <p:nvPr/>
        </p:nvSpPr>
        <p:spPr>
          <a:xfrm>
            <a:off x="535930" y="5105400"/>
            <a:ext cx="7886700" cy="457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See </a:t>
            </a:r>
            <a:r>
              <a:rPr lang="en-US" sz="2100" dirty="0">
                <a:hlinkClick r:id="rId2"/>
              </a:rPr>
              <a:t>https://www.clinical-algorithms-with-race.org/</a:t>
            </a:r>
            <a:r>
              <a:rPr lang="en-US" sz="2100" dirty="0"/>
              <a:t> </a:t>
            </a:r>
          </a:p>
        </p:txBody>
      </p:sp>
    </p:spTree>
    <p:extLst>
      <p:ext uri="{BB962C8B-B14F-4D97-AF65-F5344CB8AC3E}">
        <p14:creationId xmlns:p14="http://schemas.microsoft.com/office/powerpoint/2010/main" val="3500228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33FD-81D6-B94F-2362-DED99CBAC21C}"/>
              </a:ext>
            </a:extLst>
          </p:cNvPr>
          <p:cNvSpPr>
            <a:spLocks noGrp="1"/>
          </p:cNvSpPr>
          <p:nvPr>
            <p:ph type="title"/>
          </p:nvPr>
        </p:nvSpPr>
        <p:spPr>
          <a:xfrm>
            <a:off x="457200" y="274638"/>
            <a:ext cx="8229600" cy="639762"/>
          </a:xfrm>
        </p:spPr>
        <p:txBody>
          <a:bodyPr>
            <a:normAutofit/>
          </a:bodyPr>
          <a:lstStyle/>
          <a:p>
            <a:r>
              <a:rPr lang="en-US" sz="2800" dirty="0" err="1">
                <a:solidFill>
                  <a:srgbClr val="7030A0"/>
                </a:solidFill>
                <a:latin typeface="+mn-lt"/>
              </a:rPr>
              <a:t>UTICalc</a:t>
            </a:r>
            <a:endParaRPr lang="en-US" sz="2800" dirty="0">
              <a:solidFill>
                <a:srgbClr val="7030A0"/>
              </a:solidFill>
              <a:latin typeface="+mn-lt"/>
            </a:endParaRPr>
          </a:p>
        </p:txBody>
      </p:sp>
      <p:sp>
        <p:nvSpPr>
          <p:cNvPr id="3" name="Content Placeholder 2">
            <a:extLst>
              <a:ext uri="{FF2B5EF4-FFF2-40B4-BE49-F238E27FC236}">
                <a16:creationId xmlns:a16="http://schemas.microsoft.com/office/drawing/2014/main" id="{7FB59B15-56BF-C920-83ED-108506044068}"/>
              </a:ext>
            </a:extLst>
          </p:cNvPr>
          <p:cNvSpPr>
            <a:spLocks noGrp="1"/>
          </p:cNvSpPr>
          <p:nvPr>
            <p:ph idx="1"/>
          </p:nvPr>
        </p:nvSpPr>
        <p:spPr>
          <a:xfrm>
            <a:off x="457200" y="1286729"/>
            <a:ext cx="8229600" cy="4525963"/>
          </a:xfrm>
        </p:spPr>
        <p:txBody>
          <a:bodyPr>
            <a:normAutofit fontScale="92500" lnSpcReduction="20000"/>
          </a:bodyPr>
          <a:lstStyle/>
          <a:p>
            <a:r>
              <a:rPr lang="en-US" dirty="0" err="1">
                <a:solidFill>
                  <a:srgbClr val="7030A0"/>
                </a:solidFill>
              </a:rPr>
              <a:t>UTICalc</a:t>
            </a:r>
            <a:r>
              <a:rPr lang="en-US" dirty="0">
                <a:solidFill>
                  <a:srgbClr val="7030A0"/>
                </a:solidFill>
              </a:rPr>
              <a:t> Version 1 </a:t>
            </a:r>
          </a:p>
          <a:p>
            <a:pPr lvl="1"/>
            <a:r>
              <a:rPr lang="en-US" dirty="0"/>
              <a:t>Logistic regression model that predicts the risk of UTI in febrile children 2 years of age or younger from five binary demographic and clinical predictors including </a:t>
            </a:r>
          </a:p>
          <a:p>
            <a:pPr lvl="1"/>
            <a:r>
              <a:rPr lang="en-US" dirty="0"/>
              <a:t>age (&lt;12 months vs ≥2 months)</a:t>
            </a:r>
          </a:p>
          <a:p>
            <a:pPr lvl="1"/>
            <a:r>
              <a:rPr lang="en-US" dirty="0"/>
              <a:t>sex (female or uncircumcised male vs circumcised male)</a:t>
            </a:r>
          </a:p>
          <a:p>
            <a:pPr lvl="1"/>
            <a:r>
              <a:rPr lang="en-US" dirty="0"/>
              <a:t>race (black vs nonblack)</a:t>
            </a:r>
          </a:p>
          <a:p>
            <a:pPr lvl="1"/>
            <a:r>
              <a:rPr lang="en-US" dirty="0"/>
              <a:t>fever (&lt;39°C vs ≥39°C)</a:t>
            </a:r>
          </a:p>
          <a:p>
            <a:pPr lvl="1"/>
            <a:r>
              <a:rPr lang="en-US" dirty="0"/>
              <a:t>alternate fever source (no other source of fever vs other source of fever)</a:t>
            </a:r>
          </a:p>
        </p:txBody>
      </p:sp>
      <p:sp>
        <p:nvSpPr>
          <p:cNvPr id="4" name="TextBox 3">
            <a:extLst>
              <a:ext uri="{FF2B5EF4-FFF2-40B4-BE49-F238E27FC236}">
                <a16:creationId xmlns:a16="http://schemas.microsoft.com/office/drawing/2014/main" id="{873B1EA9-D794-462D-EC13-8B6655AE8601}"/>
              </a:ext>
            </a:extLst>
          </p:cNvPr>
          <p:cNvSpPr txBox="1"/>
          <p:nvPr/>
        </p:nvSpPr>
        <p:spPr>
          <a:xfrm>
            <a:off x="457200" y="5814995"/>
            <a:ext cx="8509000" cy="584775"/>
          </a:xfrm>
          <a:prstGeom prst="rect">
            <a:avLst/>
          </a:prstGeom>
          <a:noFill/>
        </p:spPr>
        <p:txBody>
          <a:bodyPr wrap="square" rtlCol="0">
            <a:spAutoFit/>
          </a:bodyPr>
          <a:lstStyle/>
          <a:p>
            <a:r>
              <a:rPr lang="en-US" sz="1600" dirty="0">
                <a:solidFill>
                  <a:schemeClr val="tx1">
                    <a:lumMod val="65000"/>
                    <a:lumOff val="35000"/>
                  </a:schemeClr>
                </a:solidFill>
              </a:rPr>
              <a:t>Shaikh N, </a:t>
            </a:r>
            <a:r>
              <a:rPr lang="en-US" sz="1600" dirty="0" err="1">
                <a:solidFill>
                  <a:schemeClr val="tx1">
                    <a:lumMod val="65000"/>
                    <a:lumOff val="35000"/>
                  </a:schemeClr>
                </a:solidFill>
              </a:rPr>
              <a:t>Morone</a:t>
            </a:r>
            <a:r>
              <a:rPr lang="en-US" sz="1600" dirty="0">
                <a:solidFill>
                  <a:schemeClr val="tx1">
                    <a:lumMod val="65000"/>
                    <a:lumOff val="35000"/>
                  </a:schemeClr>
                </a:solidFill>
              </a:rPr>
              <a:t> NE, Bost JE, Farrell MH. Prevalence of urinary tract infection in childhood: a meta-analysis. </a:t>
            </a:r>
            <a:r>
              <a:rPr lang="en-US" sz="1600" dirty="0" err="1">
                <a:solidFill>
                  <a:schemeClr val="tx1">
                    <a:lumMod val="65000"/>
                    <a:lumOff val="35000"/>
                  </a:schemeClr>
                </a:solidFill>
              </a:rPr>
              <a:t>Pediatr</a:t>
            </a:r>
            <a:r>
              <a:rPr lang="en-US" sz="1600" dirty="0">
                <a:solidFill>
                  <a:schemeClr val="tx1">
                    <a:lumMod val="65000"/>
                    <a:lumOff val="35000"/>
                  </a:schemeClr>
                </a:solidFill>
              </a:rPr>
              <a:t> Infect Dis J. 2008 Apr;27(4):302-8.</a:t>
            </a:r>
          </a:p>
        </p:txBody>
      </p:sp>
    </p:spTree>
    <p:extLst>
      <p:ext uri="{BB962C8B-B14F-4D97-AF65-F5344CB8AC3E}">
        <p14:creationId xmlns:p14="http://schemas.microsoft.com/office/powerpoint/2010/main" val="2304778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89A0-BC7C-C0DE-0DA3-65F3FCA1F030}"/>
              </a:ext>
            </a:extLst>
          </p:cNvPr>
          <p:cNvSpPr>
            <a:spLocks noGrp="1"/>
          </p:cNvSpPr>
          <p:nvPr>
            <p:ph type="title"/>
          </p:nvPr>
        </p:nvSpPr>
        <p:spPr>
          <a:xfrm>
            <a:off x="457200" y="274638"/>
            <a:ext cx="8229600" cy="755771"/>
          </a:xfrm>
        </p:spPr>
        <p:txBody>
          <a:bodyPr>
            <a:normAutofit/>
          </a:bodyPr>
          <a:lstStyle/>
          <a:p>
            <a:r>
              <a:rPr lang="en-US" sz="2800" dirty="0">
                <a:solidFill>
                  <a:srgbClr val="7030A0"/>
                </a:solidFill>
                <a:latin typeface="+mn-lt"/>
              </a:rPr>
              <a:t>Improving Fairness in </a:t>
            </a:r>
            <a:r>
              <a:rPr lang="en-US" sz="2800" dirty="0" err="1">
                <a:solidFill>
                  <a:srgbClr val="7030A0"/>
                </a:solidFill>
                <a:latin typeface="+mn-lt"/>
              </a:rPr>
              <a:t>UTICalc</a:t>
            </a:r>
            <a:endParaRPr lang="en-US" sz="2800" dirty="0">
              <a:solidFill>
                <a:srgbClr val="7030A0"/>
              </a:solidFill>
              <a:latin typeface="+mn-lt"/>
            </a:endParaRPr>
          </a:p>
        </p:txBody>
      </p:sp>
      <p:pic>
        <p:nvPicPr>
          <p:cNvPr id="5" name="Picture 4" descr="A screenshot of a graph&#10;&#10;Description automatically generated">
            <a:extLst>
              <a:ext uri="{FF2B5EF4-FFF2-40B4-BE49-F238E27FC236}">
                <a16:creationId xmlns:a16="http://schemas.microsoft.com/office/drawing/2014/main" id="{97B39E56-DA7A-E17C-34ED-5143861B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8283680" cy="4379791"/>
          </a:xfrm>
          <a:prstGeom prst="rect">
            <a:avLst/>
          </a:prstGeom>
        </p:spPr>
      </p:pic>
      <p:sp>
        <p:nvSpPr>
          <p:cNvPr id="3" name="Rectangle: Rounded Corners 2">
            <a:extLst>
              <a:ext uri="{FF2B5EF4-FFF2-40B4-BE49-F238E27FC236}">
                <a16:creationId xmlns:a16="http://schemas.microsoft.com/office/drawing/2014/main" id="{2F4447FC-9841-DA2B-413E-8438DAB94B85}"/>
              </a:ext>
            </a:extLst>
          </p:cNvPr>
          <p:cNvSpPr/>
          <p:nvPr/>
        </p:nvSpPr>
        <p:spPr>
          <a:xfrm>
            <a:off x="228600" y="2057400"/>
            <a:ext cx="8763000" cy="304800"/>
          </a:xfrm>
          <a:prstGeom prst="round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F93BE3-F355-3FEB-418C-EEB6F24B7BFA}"/>
              </a:ext>
            </a:extLst>
          </p:cNvPr>
          <p:cNvSpPr txBox="1"/>
          <p:nvPr/>
        </p:nvSpPr>
        <p:spPr>
          <a:xfrm>
            <a:off x="482600" y="5959938"/>
            <a:ext cx="8509000" cy="584775"/>
          </a:xfrm>
          <a:prstGeom prst="rect">
            <a:avLst/>
          </a:prstGeom>
          <a:noFill/>
        </p:spPr>
        <p:txBody>
          <a:bodyPr wrap="square" rtlCol="0">
            <a:spAutoFit/>
          </a:bodyPr>
          <a:lstStyle/>
          <a:p>
            <a:r>
              <a:rPr lang="en-US" sz="1600" dirty="0">
                <a:solidFill>
                  <a:schemeClr val="tx1">
                    <a:lumMod val="65000"/>
                    <a:lumOff val="35000"/>
                  </a:schemeClr>
                </a:solidFill>
              </a:rPr>
              <a:t>Anderson JW, Shaikh N, Visweswaran S. Measuring and reducing racial bias in a pediatric urinary tract infection model. </a:t>
            </a:r>
            <a:r>
              <a:rPr lang="en-US" sz="1600" dirty="0" err="1">
                <a:solidFill>
                  <a:schemeClr val="tx1">
                    <a:lumMod val="65000"/>
                    <a:lumOff val="35000"/>
                  </a:schemeClr>
                </a:solidFill>
              </a:rPr>
              <a:t>medRxiv</a:t>
            </a:r>
            <a:r>
              <a:rPr lang="en-US" sz="1600" dirty="0">
                <a:solidFill>
                  <a:schemeClr val="tx1">
                    <a:lumMod val="65000"/>
                    <a:lumOff val="35000"/>
                  </a:schemeClr>
                </a:solidFill>
              </a:rPr>
              <a:t> [Preprint]. 2023 Sep 18:2023.09.18.23295660.</a:t>
            </a:r>
          </a:p>
        </p:txBody>
      </p:sp>
    </p:spTree>
    <p:extLst>
      <p:ext uri="{BB962C8B-B14F-4D97-AF65-F5344CB8AC3E}">
        <p14:creationId xmlns:p14="http://schemas.microsoft.com/office/powerpoint/2010/main" val="2832948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40D2-BAC4-F05B-78C0-51BABFBDA827}"/>
              </a:ext>
            </a:extLst>
          </p:cNvPr>
          <p:cNvSpPr>
            <a:spLocks noGrp="1"/>
          </p:cNvSpPr>
          <p:nvPr>
            <p:ph type="title"/>
          </p:nvPr>
        </p:nvSpPr>
        <p:spPr/>
        <p:txBody>
          <a:bodyPr>
            <a:normAutofit/>
          </a:bodyPr>
          <a:lstStyle/>
          <a:p>
            <a:r>
              <a:rPr lang="en-US" sz="2800" dirty="0">
                <a:solidFill>
                  <a:srgbClr val="7030A0"/>
                </a:solidFill>
                <a:latin typeface="+mn-lt"/>
              </a:rPr>
              <a:t>Acknowledgements</a:t>
            </a:r>
          </a:p>
        </p:txBody>
      </p:sp>
      <p:sp>
        <p:nvSpPr>
          <p:cNvPr id="3" name="Content Placeholder 2">
            <a:extLst>
              <a:ext uri="{FF2B5EF4-FFF2-40B4-BE49-F238E27FC236}">
                <a16:creationId xmlns:a16="http://schemas.microsoft.com/office/drawing/2014/main" id="{A9236807-60CB-B4B2-4A8A-D3F4D9F2C509}"/>
              </a:ext>
            </a:extLst>
          </p:cNvPr>
          <p:cNvSpPr>
            <a:spLocks noGrp="1"/>
          </p:cNvSpPr>
          <p:nvPr>
            <p:ph idx="1"/>
          </p:nvPr>
        </p:nvSpPr>
        <p:spPr>
          <a:xfrm>
            <a:off x="457200" y="1417638"/>
            <a:ext cx="8229600" cy="5165724"/>
          </a:xfrm>
        </p:spPr>
        <p:txBody>
          <a:bodyPr>
            <a:normAutofit fontScale="47500" lnSpcReduction="20000"/>
          </a:bodyPr>
          <a:lstStyle/>
          <a:p>
            <a:pPr marL="0" indent="0">
              <a:buNone/>
            </a:pPr>
            <a:r>
              <a:rPr lang="en-US" sz="5100" dirty="0">
                <a:solidFill>
                  <a:srgbClr val="7030A0"/>
                </a:solidFill>
              </a:rPr>
              <a:t>Collaborators</a:t>
            </a:r>
          </a:p>
          <a:p>
            <a:r>
              <a:rPr lang="en-US" dirty="0"/>
              <a:t>Andrew J. King, PhD</a:t>
            </a:r>
          </a:p>
          <a:p>
            <a:r>
              <a:rPr lang="en-US" dirty="0"/>
              <a:t>Amir I. Mina, MD/PhD trainee</a:t>
            </a:r>
          </a:p>
          <a:p>
            <a:r>
              <a:rPr lang="en-US" dirty="0"/>
              <a:t>Gregory F. Cooper, MD, PhD</a:t>
            </a:r>
          </a:p>
          <a:p>
            <a:r>
              <a:rPr lang="en-US" dirty="0"/>
              <a:t>Harry Hochheiser, PhD</a:t>
            </a:r>
          </a:p>
          <a:p>
            <a:r>
              <a:rPr lang="en-US" dirty="0"/>
              <a:t>Gilles Clermont, MD, MSc</a:t>
            </a:r>
          </a:p>
          <a:p>
            <a:r>
              <a:rPr lang="en-US" dirty="0"/>
              <a:t>Milos Hauskrecht, PhD</a:t>
            </a:r>
          </a:p>
          <a:p>
            <a:r>
              <a:rPr lang="en-US" dirty="0"/>
              <a:t>Parthasarathy Thirumala, MD</a:t>
            </a:r>
          </a:p>
          <a:p>
            <a:r>
              <a:rPr lang="en-US" dirty="0"/>
              <a:t>Kayhan Batmanghelich, PhD</a:t>
            </a:r>
          </a:p>
          <a:p>
            <a:r>
              <a:rPr lang="it-IT" dirty="0"/>
              <a:t>Jessi U. Espino, MD, MS</a:t>
            </a:r>
          </a:p>
          <a:p>
            <a:r>
              <a:rPr lang="it-IT" dirty="0"/>
              <a:t>Joshua W. Anderson, MS</a:t>
            </a:r>
          </a:p>
          <a:p>
            <a:r>
              <a:rPr lang="it-IT" dirty="0"/>
              <a:t>Nader Shaikh, MD, MPH</a:t>
            </a:r>
          </a:p>
          <a:p>
            <a:pPr marL="0" indent="0">
              <a:buNone/>
            </a:pPr>
            <a:endParaRPr lang="it-IT" dirty="0"/>
          </a:p>
          <a:p>
            <a:pPr marL="0" indent="0">
              <a:buNone/>
            </a:pPr>
            <a:r>
              <a:rPr lang="it-IT" sz="5100" dirty="0">
                <a:solidFill>
                  <a:srgbClr val="7030A0"/>
                </a:solidFill>
              </a:rPr>
              <a:t>Funding</a:t>
            </a:r>
          </a:p>
          <a:p>
            <a:r>
              <a:rPr lang="en-US" dirty="0"/>
              <a:t>R01 LM012095 Development and Evaluation of a Learning Electronic Medical Record System</a:t>
            </a:r>
          </a:p>
          <a:p>
            <a:r>
              <a:rPr lang="en-US" dirty="0"/>
              <a:t>UPMC Enterprises Realtime Evaluation for Adverse Events using Intraoperative Neurophysiological Monitoring (READE IONM)</a:t>
            </a:r>
          </a:p>
          <a:p>
            <a:r>
              <a:rPr lang="en-US" dirty="0"/>
              <a:t>R01 EB032752 Learning Alerting Models for Clinical Care from EMR Data and Human Knowledge</a:t>
            </a:r>
          </a:p>
          <a:p>
            <a:r>
              <a:rPr lang="en-US" dirty="0"/>
              <a:t>UL1 TR001857 University of Pittsburgh Clinical and Translational Science Institute</a:t>
            </a:r>
          </a:p>
          <a:p>
            <a:r>
              <a:rPr lang="en-US" dirty="0"/>
              <a:t>U24 TR004111 ENACT: Translating Health Informatics Tools to Research and Clinical Decision Making</a:t>
            </a:r>
          </a:p>
          <a:p>
            <a:endParaRPr lang="en-US" dirty="0"/>
          </a:p>
        </p:txBody>
      </p:sp>
    </p:spTree>
    <p:extLst>
      <p:ext uri="{BB962C8B-B14F-4D97-AF65-F5344CB8AC3E}">
        <p14:creationId xmlns:p14="http://schemas.microsoft.com/office/powerpoint/2010/main" val="4204013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52400" y="4991057"/>
            <a:ext cx="5410200" cy="1658936"/>
          </a:xfrm>
        </p:spPr>
        <p:txBody>
          <a:bodyPr>
            <a:normAutofit lnSpcReduction="10000"/>
          </a:bodyPr>
          <a:lstStyle/>
          <a:p>
            <a:r>
              <a:rPr lang="en-US" sz="3200" dirty="0">
                <a:solidFill>
                  <a:schemeClr val="bg1"/>
                </a:solidFill>
              </a:rPr>
              <a:t>Shyam Visweswaran, MD, PhD</a:t>
            </a:r>
          </a:p>
          <a:p>
            <a:r>
              <a:rPr lang="en-US" sz="3200" dirty="0">
                <a:solidFill>
                  <a:schemeClr val="bg1"/>
                </a:solidFill>
              </a:rPr>
              <a:t>shv3@pitt.edu</a:t>
            </a:r>
          </a:p>
          <a:p>
            <a:r>
              <a:rPr lang="en-US" sz="3200" dirty="0">
                <a:solidFill>
                  <a:schemeClr val="bg1"/>
                </a:solidFill>
              </a:rPr>
              <a:t>www.ccai.thevislab.com</a:t>
            </a:r>
          </a:p>
        </p:txBody>
      </p:sp>
      <p:sp>
        <p:nvSpPr>
          <p:cNvPr id="9" name="TextBox 8"/>
          <p:cNvSpPr txBox="1"/>
          <p:nvPr/>
        </p:nvSpPr>
        <p:spPr>
          <a:xfrm>
            <a:off x="7291597" y="6511494"/>
            <a:ext cx="21572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rPr>
              <a:t>[commons.wikipedia.com]</a:t>
            </a:r>
          </a:p>
        </p:txBody>
      </p:sp>
      <p:pic>
        <p:nvPicPr>
          <p:cNvPr id="2" name="Graphic 1">
            <a:extLst>
              <a:ext uri="{FF2B5EF4-FFF2-40B4-BE49-F238E27FC236}">
                <a16:creationId xmlns:a16="http://schemas.microsoft.com/office/drawing/2014/main" id="{BA42546F-1EF0-A58B-C4CD-25EE5952FC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344311"/>
            <a:ext cx="3962400" cy="1696417"/>
          </a:xfrm>
          <a:prstGeom prst="rect">
            <a:avLst/>
          </a:prstGeom>
        </p:spPr>
      </p:pic>
    </p:spTree>
    <p:extLst>
      <p:ext uri="{BB962C8B-B14F-4D97-AF65-F5344CB8AC3E}">
        <p14:creationId xmlns:p14="http://schemas.microsoft.com/office/powerpoint/2010/main" val="3744828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7" y="1066800"/>
            <a:ext cx="8822726" cy="4800600"/>
          </a:xfrm>
        </p:spPr>
        <p:txBody>
          <a:bodyPr>
            <a:normAutofit fontScale="85000" lnSpcReduction="10000"/>
          </a:bodyPr>
          <a:lstStyle/>
          <a:p>
            <a:pPr marL="514350" indent="-514350">
              <a:buFont typeface="+mj-lt"/>
              <a:buAutoNum type="arabicPeriod"/>
            </a:pPr>
            <a:r>
              <a:rPr lang="en-US" dirty="0">
                <a:solidFill>
                  <a:srgbClr val="C00000"/>
                </a:solidFill>
              </a:rPr>
              <a:t>Knowledge overload </a:t>
            </a:r>
            <a:r>
              <a:rPr lang="en-US" dirty="0"/>
              <a:t>– Growing medical knowledge threatens to overwhelm human memory capacity </a:t>
            </a:r>
            <a:r>
              <a:rPr lang="en-US" dirty="0">
                <a:solidFill>
                  <a:schemeClr val="bg1">
                    <a:lumMod val="50000"/>
                  </a:schemeClr>
                </a:solidFill>
              </a:rPr>
              <a:t>(e.g., rise of molecular classification of disease is adding new rapidly changing medical knowledge)</a:t>
            </a:r>
          </a:p>
          <a:p>
            <a:pPr marL="514350" indent="-514350">
              <a:buFont typeface="+mj-lt"/>
              <a:buAutoNum type="arabicPeriod"/>
            </a:pPr>
            <a:r>
              <a:rPr lang="en-US" dirty="0">
                <a:solidFill>
                  <a:schemeClr val="bg1"/>
                </a:solidFill>
              </a:rPr>
              <a:t>Data overload – Increasing clinical data per patient threatens to overwhelm human cognitive ability to process (e.g., 1,400 new data points per patient per day in critical care)</a:t>
            </a:r>
          </a:p>
          <a:p>
            <a:pPr marL="514350" indent="-514350">
              <a:buFont typeface="+mj-lt"/>
              <a:buAutoNum type="arabicPeriod"/>
            </a:pPr>
            <a:r>
              <a:rPr lang="en-US" dirty="0">
                <a:solidFill>
                  <a:schemeClr val="bg1"/>
                </a:solidFill>
              </a:rPr>
              <a:t>Process overload – Rising length of time to review results or enter information in the electronic health record (EHR) system increases clinician burnout (e.g., 6 hours in a 11-hour day for documenting in the EHR system</a:t>
            </a:r>
            <a:r>
              <a:rPr lang="en-US" baseline="30000" dirty="0">
                <a:solidFill>
                  <a:schemeClr val="bg1"/>
                </a:solidFill>
              </a:rPr>
              <a:t>1</a:t>
            </a:r>
            <a:r>
              <a:rPr lang="en-US" dirty="0">
                <a:solidFill>
                  <a:schemeClr val="bg1"/>
                </a:solidFill>
              </a:rPr>
              <a:t>)</a:t>
            </a:r>
          </a:p>
        </p:txBody>
      </p:sp>
      <p:sp>
        <p:nvSpPr>
          <p:cNvPr id="5" name="TextBox 4"/>
          <p:cNvSpPr txBox="1"/>
          <p:nvPr/>
        </p:nvSpPr>
        <p:spPr>
          <a:xfrm>
            <a:off x="450273" y="381000"/>
            <a:ext cx="8229600" cy="523220"/>
          </a:xfrm>
          <a:prstGeom prst="rect">
            <a:avLst/>
          </a:prstGeom>
          <a:noFill/>
        </p:spPr>
        <p:txBody>
          <a:bodyPr wrap="square" rtlCol="0">
            <a:spAutoFit/>
          </a:bodyPr>
          <a:lstStyle/>
          <a:p>
            <a:pPr algn="ctr"/>
            <a:r>
              <a:rPr lang="en-US" sz="2800" dirty="0">
                <a:solidFill>
                  <a:srgbClr val="7030A0"/>
                </a:solidFill>
              </a:rPr>
              <a:t>The Need for CDS: Clinical Challenges</a:t>
            </a:r>
          </a:p>
        </p:txBody>
      </p:sp>
      <p:sp>
        <p:nvSpPr>
          <p:cNvPr id="2" name="TextBox 1">
            <a:extLst>
              <a:ext uri="{FF2B5EF4-FFF2-40B4-BE49-F238E27FC236}">
                <a16:creationId xmlns:a16="http://schemas.microsoft.com/office/drawing/2014/main" id="{69E94DB2-6CD2-6320-0962-FAB3D8D4A9E6}"/>
              </a:ext>
            </a:extLst>
          </p:cNvPr>
          <p:cNvSpPr txBox="1"/>
          <p:nvPr/>
        </p:nvSpPr>
        <p:spPr>
          <a:xfrm>
            <a:off x="450273" y="6029980"/>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Visweswaran S, King AJ, Cooper GF. Integration of AI for Clinical Decision Support. In Cohen TA, Patel VL, </a:t>
            </a:r>
            <a:r>
              <a:rPr lang="en-US" sz="1600" dirty="0" err="1">
                <a:solidFill>
                  <a:schemeClr val="tx1">
                    <a:lumMod val="65000"/>
                    <a:lumOff val="35000"/>
                  </a:schemeClr>
                </a:solidFill>
              </a:rPr>
              <a:t>Shortliffe</a:t>
            </a:r>
            <a:r>
              <a:rPr lang="en-US" sz="1600" dirty="0">
                <a:solidFill>
                  <a:schemeClr val="tx1">
                    <a:lumMod val="65000"/>
                    <a:lumOff val="35000"/>
                  </a:schemeClr>
                </a:solidFill>
              </a:rPr>
              <a:t> EH (Eds): Intelligent Systems in Medicine and Health: The Role of AI. Springer; 2022.</a:t>
            </a:r>
          </a:p>
        </p:txBody>
      </p:sp>
    </p:spTree>
    <p:extLst>
      <p:ext uri="{BB962C8B-B14F-4D97-AF65-F5344CB8AC3E}">
        <p14:creationId xmlns:p14="http://schemas.microsoft.com/office/powerpoint/2010/main" val="104490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stological classification of breast cancer subtypes. This scheme, currently used by clinicians, categorizes the heterogeneity found in breast cancer based on architectural features and growth patterns. HPF: high power fiel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7010400" cy="5138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6157208"/>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Malhotra GK, Zhao X, Band H, Band V. Histological, molecular and functional subtypes of breast cancers. Cancer biology &amp; therapy. 2010 Nov 15;10(10):955-60.</a:t>
            </a:r>
          </a:p>
        </p:txBody>
      </p:sp>
      <p:sp>
        <p:nvSpPr>
          <p:cNvPr id="6" name="TextBox 5"/>
          <p:cNvSpPr txBox="1"/>
          <p:nvPr/>
        </p:nvSpPr>
        <p:spPr>
          <a:xfrm>
            <a:off x="230798" y="228600"/>
            <a:ext cx="8583002" cy="523220"/>
          </a:xfrm>
          <a:prstGeom prst="rect">
            <a:avLst/>
          </a:prstGeom>
          <a:noFill/>
        </p:spPr>
        <p:txBody>
          <a:bodyPr wrap="square" rtlCol="0">
            <a:spAutoFit/>
          </a:bodyPr>
          <a:lstStyle/>
          <a:p>
            <a:pPr algn="ctr"/>
            <a:r>
              <a:rPr lang="en-US" sz="2800" dirty="0">
                <a:solidFill>
                  <a:srgbClr val="7030A0"/>
                </a:solidFill>
              </a:rPr>
              <a:t>Histological Classification of Breast Cancers</a:t>
            </a:r>
          </a:p>
        </p:txBody>
      </p:sp>
    </p:spTree>
    <p:extLst>
      <p:ext uri="{BB962C8B-B14F-4D97-AF65-F5344CB8AC3E}">
        <p14:creationId xmlns:p14="http://schemas.microsoft.com/office/powerpoint/2010/main" val="375065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lecular classification of breast cancer. This classification is based on the intrinsic molecular subtypes of breast cancer identified by microarray analysis of patient tumor specimens. 14-16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914400"/>
            <a:ext cx="8096250" cy="28860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6157208"/>
            <a:ext cx="8509000" cy="584775"/>
          </a:xfrm>
          <a:prstGeom prst="rect">
            <a:avLst/>
          </a:prstGeom>
          <a:noFill/>
        </p:spPr>
        <p:txBody>
          <a:bodyPr wrap="square" rtlCol="0">
            <a:spAutoFit/>
          </a:bodyPr>
          <a:lstStyle/>
          <a:p>
            <a:pPr>
              <a:defRPr/>
            </a:pPr>
            <a:r>
              <a:rPr lang="en-US" sz="1600" dirty="0">
                <a:solidFill>
                  <a:schemeClr val="tx1">
                    <a:lumMod val="65000"/>
                    <a:lumOff val="35000"/>
                  </a:schemeClr>
                </a:solidFill>
              </a:rPr>
              <a:t>Malhotra GK, Zhao X, Band H, Band V. Histological, molecular and functional subtypes of breast cancers. Cancer biology &amp; therapy. 2010 Nov 15;10(10):955-60.</a:t>
            </a:r>
          </a:p>
        </p:txBody>
      </p:sp>
      <p:sp>
        <p:nvSpPr>
          <p:cNvPr id="6" name="TextBox 5"/>
          <p:cNvSpPr txBox="1"/>
          <p:nvPr/>
        </p:nvSpPr>
        <p:spPr>
          <a:xfrm>
            <a:off x="230798" y="228600"/>
            <a:ext cx="8583002" cy="523220"/>
          </a:xfrm>
          <a:prstGeom prst="rect">
            <a:avLst/>
          </a:prstGeom>
          <a:noFill/>
        </p:spPr>
        <p:txBody>
          <a:bodyPr wrap="square" rtlCol="0">
            <a:spAutoFit/>
          </a:bodyPr>
          <a:lstStyle/>
          <a:p>
            <a:pPr algn="ctr"/>
            <a:r>
              <a:rPr lang="en-US" sz="2800" dirty="0">
                <a:solidFill>
                  <a:srgbClr val="7030A0"/>
                </a:solidFill>
              </a:rPr>
              <a:t>Molecular Classification of Breast Cancers</a:t>
            </a:r>
          </a:p>
        </p:txBody>
      </p:sp>
    </p:spTree>
    <p:extLst>
      <p:ext uri="{BB962C8B-B14F-4D97-AF65-F5344CB8AC3E}">
        <p14:creationId xmlns:p14="http://schemas.microsoft.com/office/powerpoint/2010/main" val="360169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7" y="1066800"/>
            <a:ext cx="8822726" cy="4800600"/>
          </a:xfrm>
        </p:spPr>
        <p:txBody>
          <a:bodyPr>
            <a:normAutofit fontScale="85000" lnSpcReduction="10000"/>
          </a:bodyPr>
          <a:lstStyle/>
          <a:p>
            <a:pPr marL="514350" indent="-514350">
              <a:buFont typeface="+mj-lt"/>
              <a:buAutoNum type="arabicPeriod"/>
            </a:pPr>
            <a:r>
              <a:rPr lang="en-US" dirty="0">
                <a:solidFill>
                  <a:srgbClr val="C00000"/>
                </a:solidFill>
              </a:rPr>
              <a:t>Knowledge overload </a:t>
            </a:r>
            <a:r>
              <a:rPr lang="en-US" dirty="0"/>
              <a:t>– Growing medical knowledge threatens to overwhelm human memory capacity </a:t>
            </a:r>
            <a:r>
              <a:rPr lang="en-US" dirty="0">
                <a:solidFill>
                  <a:schemeClr val="bg1">
                    <a:lumMod val="50000"/>
                  </a:schemeClr>
                </a:solidFill>
              </a:rPr>
              <a:t>(e.g., rise of molecular classification of disease is adding new rapidly changing medical knowledge)</a:t>
            </a:r>
          </a:p>
          <a:p>
            <a:pPr marL="514350" indent="-514350">
              <a:buFont typeface="+mj-lt"/>
              <a:buAutoNum type="arabicPeriod"/>
            </a:pPr>
            <a:r>
              <a:rPr lang="en-US" dirty="0">
                <a:solidFill>
                  <a:srgbClr val="C00000"/>
                </a:solidFill>
              </a:rPr>
              <a:t>Data overload </a:t>
            </a:r>
            <a:r>
              <a:rPr lang="en-US" dirty="0"/>
              <a:t>– Increasing clinical data per patient threatens to overwhelm human cognitive ability to process </a:t>
            </a:r>
            <a:r>
              <a:rPr lang="en-US" dirty="0">
                <a:solidFill>
                  <a:schemeClr val="bg1">
                    <a:lumMod val="50000"/>
                  </a:schemeClr>
                </a:solidFill>
              </a:rPr>
              <a:t>(e.g., 1,400 new data points per patient per day in critical care</a:t>
            </a:r>
            <a:r>
              <a:rPr lang="en-US" baseline="30000" dirty="0">
                <a:solidFill>
                  <a:schemeClr val="bg1">
                    <a:lumMod val="50000"/>
                  </a:schemeClr>
                </a:solidFill>
              </a:rPr>
              <a:t>1</a:t>
            </a:r>
            <a:r>
              <a:rPr lang="en-US" dirty="0">
                <a:solidFill>
                  <a:schemeClr val="bg1">
                    <a:lumMod val="50000"/>
                  </a:schemeClr>
                </a:solidFill>
              </a:rPr>
              <a:t>)</a:t>
            </a:r>
          </a:p>
          <a:p>
            <a:pPr marL="514350" indent="-514350">
              <a:buFont typeface="+mj-lt"/>
              <a:buAutoNum type="arabicPeriod"/>
            </a:pPr>
            <a:r>
              <a:rPr lang="en-US" dirty="0">
                <a:solidFill>
                  <a:schemeClr val="bg1"/>
                </a:solidFill>
              </a:rPr>
              <a:t>Process overload – Rising length of time to review results or enter information in the electronic health record (EHR) system increases clinician burnout (e.g., 6 hours in a 11-hour day for documenting in the EHR system</a:t>
            </a:r>
            <a:r>
              <a:rPr lang="en-US" baseline="30000" dirty="0">
                <a:solidFill>
                  <a:schemeClr val="bg1"/>
                </a:solidFill>
              </a:rPr>
              <a:t>1</a:t>
            </a:r>
            <a:r>
              <a:rPr lang="en-US" dirty="0">
                <a:solidFill>
                  <a:schemeClr val="bg1"/>
                </a:solidFill>
              </a:rPr>
              <a:t>)</a:t>
            </a:r>
          </a:p>
        </p:txBody>
      </p:sp>
      <p:sp>
        <p:nvSpPr>
          <p:cNvPr id="5" name="TextBox 4"/>
          <p:cNvSpPr txBox="1"/>
          <p:nvPr/>
        </p:nvSpPr>
        <p:spPr>
          <a:xfrm>
            <a:off x="450273" y="381000"/>
            <a:ext cx="8229600" cy="523220"/>
          </a:xfrm>
          <a:prstGeom prst="rect">
            <a:avLst/>
          </a:prstGeom>
          <a:noFill/>
        </p:spPr>
        <p:txBody>
          <a:bodyPr wrap="square" rtlCol="0">
            <a:spAutoFit/>
          </a:bodyPr>
          <a:lstStyle/>
          <a:p>
            <a:pPr algn="ctr"/>
            <a:r>
              <a:rPr lang="en-US" sz="2800" dirty="0">
                <a:solidFill>
                  <a:srgbClr val="7030A0"/>
                </a:solidFill>
              </a:rPr>
              <a:t>The Need for CDS: Clinical Challenges</a:t>
            </a:r>
          </a:p>
        </p:txBody>
      </p:sp>
      <p:sp>
        <p:nvSpPr>
          <p:cNvPr id="2" name="TextBox 1">
            <a:extLst>
              <a:ext uri="{FF2B5EF4-FFF2-40B4-BE49-F238E27FC236}">
                <a16:creationId xmlns:a16="http://schemas.microsoft.com/office/drawing/2014/main" id="{69E94DB2-6CD2-6320-0962-FAB3D8D4A9E6}"/>
              </a:ext>
            </a:extLst>
          </p:cNvPr>
          <p:cNvSpPr txBox="1"/>
          <p:nvPr/>
        </p:nvSpPr>
        <p:spPr>
          <a:xfrm>
            <a:off x="450273" y="6029980"/>
            <a:ext cx="8509000" cy="584775"/>
          </a:xfrm>
          <a:prstGeom prst="rect">
            <a:avLst/>
          </a:prstGeom>
          <a:noFill/>
        </p:spPr>
        <p:txBody>
          <a:bodyPr wrap="square" rtlCol="0">
            <a:spAutoFit/>
          </a:bodyPr>
          <a:lstStyle/>
          <a:p>
            <a:pPr>
              <a:defRPr/>
            </a:pPr>
            <a:r>
              <a:rPr lang="en-US" sz="1600" baseline="30000" dirty="0">
                <a:solidFill>
                  <a:schemeClr val="tx1">
                    <a:lumMod val="65000"/>
                    <a:lumOff val="35000"/>
                  </a:schemeClr>
                </a:solidFill>
              </a:rPr>
              <a:t>1</a:t>
            </a:r>
            <a:r>
              <a:rPr lang="en-US" sz="1600" dirty="0">
                <a:solidFill>
                  <a:schemeClr val="tx1">
                    <a:lumMod val="65000"/>
                    <a:lumOff val="35000"/>
                  </a:schemeClr>
                </a:solidFill>
              </a:rPr>
              <a:t>Manor-Shulman O, </a:t>
            </a:r>
            <a:r>
              <a:rPr lang="en-US" sz="1600" dirty="0" err="1">
                <a:solidFill>
                  <a:schemeClr val="tx1">
                    <a:lumMod val="65000"/>
                    <a:lumOff val="35000"/>
                  </a:schemeClr>
                </a:solidFill>
              </a:rPr>
              <a:t>Beyene</a:t>
            </a:r>
            <a:r>
              <a:rPr lang="en-US" sz="1600" dirty="0">
                <a:solidFill>
                  <a:schemeClr val="tx1">
                    <a:lumMod val="65000"/>
                    <a:lumOff val="35000"/>
                  </a:schemeClr>
                </a:solidFill>
              </a:rPr>
              <a:t> J, </a:t>
            </a:r>
            <a:r>
              <a:rPr lang="en-US" sz="1600" dirty="0" err="1">
                <a:solidFill>
                  <a:schemeClr val="tx1">
                    <a:lumMod val="65000"/>
                    <a:lumOff val="35000"/>
                  </a:schemeClr>
                </a:solidFill>
              </a:rPr>
              <a:t>Frndova</a:t>
            </a:r>
            <a:r>
              <a:rPr lang="en-US" sz="1600" dirty="0">
                <a:solidFill>
                  <a:schemeClr val="tx1">
                    <a:lumMod val="65000"/>
                    <a:lumOff val="35000"/>
                  </a:schemeClr>
                </a:solidFill>
              </a:rPr>
              <a:t> H, Parshuram CS. Quantifying the volume of documented clinical information in critical illness. J Crit Care. 2008 Jun;23(2):245-50. </a:t>
            </a:r>
          </a:p>
        </p:txBody>
      </p:sp>
    </p:spTree>
    <p:extLst>
      <p:ext uri="{BB962C8B-B14F-4D97-AF65-F5344CB8AC3E}">
        <p14:creationId xmlns:p14="http://schemas.microsoft.com/office/powerpoint/2010/main" val="800336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9990</TotalTime>
  <Words>3163</Words>
  <Application>Microsoft Macintosh PowerPoint</Application>
  <PresentationFormat>On-screen Show (4:3)</PresentationFormat>
  <Paragraphs>626</Paragraphs>
  <Slides>57</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vt:i4>
      </vt:variant>
    </vt:vector>
  </HeadingPairs>
  <TitlesOfParts>
    <vt:vector size="63" baseType="lpstr">
      <vt:lpstr>Arial</vt:lpstr>
      <vt:lpstr>Calibri</vt:lpstr>
      <vt:lpstr>Calibri Light</vt:lpstr>
      <vt:lpstr>Cambria Math</vt:lpstr>
      <vt:lpstr>Office Theme</vt:lpstr>
      <vt:lpstr>1_Office Theme</vt:lpstr>
      <vt:lpstr>Clinical Decision Support</vt:lpstr>
      <vt:lpstr>PowerPoint Presentation</vt:lpstr>
      <vt:lpstr>FDA approved AI Enabled Medical Devices</vt:lpstr>
      <vt:lpstr>PowerPoint Presentation</vt:lpstr>
      <vt:lpstr>Need for AI-CDS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AI-CDS</vt:lpstr>
      <vt:lpstr>PowerPoint Presentation</vt:lpstr>
      <vt:lpstr>PowerPoint Presentation</vt:lpstr>
      <vt:lpstr>PowerPoint Presentation</vt:lpstr>
      <vt:lpstr>Example AI-CDS Projects </vt:lpstr>
      <vt:lpstr>PowerPoint Presentation</vt:lpstr>
      <vt:lpstr>PowerPoint Presentation</vt:lpstr>
      <vt:lpstr>Monitoring Intraoperative Cerebral Ischemia Using Electroencephalography (EEG)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Learning Electronic Medical Record (LEMR) System for Identifying Relevant Patient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Machine-Learning Prediction and Reducing Overdoses with EHR Nudges (mPROVEN)</vt:lpstr>
      <vt:lpstr>PowerPoint Presentation</vt:lpstr>
      <vt:lpstr>PowerPoint Presentation</vt:lpstr>
      <vt:lpstr>PowerPoint Presentation</vt:lpstr>
      <vt:lpstr>PowerPoint Presentation</vt:lpstr>
      <vt:lpstr>Algorithmic Bias Due to Race</vt:lpstr>
      <vt:lpstr>PowerPoint Presentation</vt:lpstr>
      <vt:lpstr>Clinical Calculator with Race </vt:lpstr>
      <vt:lpstr>Catalog of Clinical Calculators with Race </vt:lpstr>
      <vt:lpstr>UTICalc</vt:lpstr>
      <vt:lpstr>Improving Fairness in UTICalc</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Shyam Visweswaran</dc:creator>
  <cp:lastModifiedBy>Adam Berger</cp:lastModifiedBy>
  <cp:revision>166</cp:revision>
  <cp:lastPrinted>2024-10-06T20:08:36Z</cp:lastPrinted>
  <dcterms:created xsi:type="dcterms:W3CDTF">2017-03-01T13:23:34Z</dcterms:created>
  <dcterms:modified xsi:type="dcterms:W3CDTF">2024-10-06T20:09:46Z</dcterms:modified>
</cp:coreProperties>
</file>